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56" r:id="rId3"/>
    <p:sldId id="258" r:id="rId4"/>
    <p:sldId id="259" r:id="rId5"/>
    <p:sldId id="260" r:id="rId6"/>
    <p:sldId id="261" r:id="rId7"/>
    <p:sldId id="262" r:id="rId8"/>
    <p:sldId id="263" r:id="rId9"/>
    <p:sldId id="266" r:id="rId10"/>
    <p:sldId id="26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864"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amude\My%20Documents\Index-Insurance\Survey%20and%20Data\IBLI%20Repeat%20Survey\Analysis\Summaries%20Graphs\Draft%20summaries%20for%20I4%20Education%20talk.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amude\My%20Documents\Index-Insurance\Survey%20and%20Data\IBLI%20Repeat%20Survey\Analysis\Summaries%20Graphs\Draft%20summaries%20for%20I4%20Education%20talk.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Sources</a:t>
            </a:r>
            <a:r>
              <a:rPr lang="en-US" baseline="0"/>
              <a:t> of IBLI info</a:t>
            </a:r>
            <a:endParaRPr lang="en-US"/>
          </a:p>
        </c:rich>
      </c:tx>
      <c:overlay val="0"/>
    </c:title>
    <c:autoTitleDeleted val="0"/>
    <c:plotArea>
      <c:layout/>
      <c:barChart>
        <c:barDir val="col"/>
        <c:grouping val="clustered"/>
        <c:varyColors val="0"/>
        <c:ser>
          <c:idx val="0"/>
          <c:order val="0"/>
          <c:invertIfNegative val="0"/>
          <c:cat>
            <c:strRef>
              <c:f>GRAPHS!$M$22:$U$22</c:f>
              <c:strCache>
                <c:ptCount val="9"/>
                <c:pt idx="0">
                  <c:v>Neighbors</c:v>
                </c:pt>
                <c:pt idx="1">
                  <c:v>Chiefs</c:v>
                </c:pt>
                <c:pt idx="2">
                  <c:v>Baraza</c:v>
                </c:pt>
                <c:pt idx="3">
                  <c:v>ILRI survey</c:v>
                </c:pt>
                <c:pt idx="4">
                  <c:v>ILRI game</c:v>
                </c:pt>
                <c:pt idx="5">
                  <c:v>NGO staff</c:v>
                </c:pt>
                <c:pt idx="6">
                  <c:v>VIP</c:v>
                </c:pt>
                <c:pt idx="7">
                  <c:v>Equity Bank</c:v>
                </c:pt>
                <c:pt idx="8">
                  <c:v>Other</c:v>
                </c:pt>
              </c:strCache>
            </c:strRef>
          </c:cat>
          <c:val>
            <c:numRef>
              <c:f>GRAPHS!$M$23:$U$23</c:f>
              <c:numCache>
                <c:formatCode>General</c:formatCode>
                <c:ptCount val="9"/>
                <c:pt idx="0">
                  <c:v>102</c:v>
                </c:pt>
                <c:pt idx="1">
                  <c:v>52</c:v>
                </c:pt>
                <c:pt idx="2">
                  <c:v>114</c:v>
                </c:pt>
                <c:pt idx="3">
                  <c:v>165</c:v>
                </c:pt>
                <c:pt idx="4">
                  <c:v>86</c:v>
                </c:pt>
                <c:pt idx="5">
                  <c:v>6</c:v>
                </c:pt>
                <c:pt idx="6">
                  <c:v>187</c:v>
                </c:pt>
                <c:pt idx="7">
                  <c:v>11</c:v>
                </c:pt>
                <c:pt idx="8">
                  <c:v>8</c:v>
                </c:pt>
              </c:numCache>
            </c:numRef>
          </c:val>
        </c:ser>
        <c:dLbls>
          <c:showLegendKey val="0"/>
          <c:showVal val="0"/>
          <c:showCatName val="0"/>
          <c:showSerName val="0"/>
          <c:showPercent val="0"/>
          <c:showBubbleSize val="0"/>
        </c:dLbls>
        <c:gapWidth val="150"/>
        <c:axId val="34069888"/>
        <c:axId val="34108544"/>
      </c:barChart>
      <c:catAx>
        <c:axId val="34069888"/>
        <c:scaling>
          <c:orientation val="minMax"/>
        </c:scaling>
        <c:delete val="0"/>
        <c:axPos val="b"/>
        <c:majorTickMark val="none"/>
        <c:minorTickMark val="none"/>
        <c:tickLblPos val="nextTo"/>
        <c:crossAx val="34108544"/>
        <c:crosses val="autoZero"/>
        <c:auto val="1"/>
        <c:lblAlgn val="ctr"/>
        <c:lblOffset val="100"/>
        <c:noMultiLvlLbl val="0"/>
      </c:catAx>
      <c:valAx>
        <c:axId val="34108544"/>
        <c:scaling>
          <c:orientation val="minMax"/>
        </c:scaling>
        <c:delete val="0"/>
        <c:axPos val="l"/>
        <c:majorGridlines/>
        <c:numFmt formatCode="General" sourceLinked="1"/>
        <c:majorTickMark val="none"/>
        <c:minorTickMark val="none"/>
        <c:tickLblPos val="nextTo"/>
        <c:crossAx val="34069888"/>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a:pPr>
            <a:r>
              <a:rPr lang="en-US" sz="1600"/>
              <a:t>Most Important Source of Information</a:t>
            </a:r>
          </a:p>
        </c:rich>
      </c:tx>
      <c:layout>
        <c:manualLayout>
          <c:xMode val="edge"/>
          <c:yMode val="edge"/>
          <c:x val="0.16646048109965644"/>
          <c:y val="2.7777777777777811E-2"/>
        </c:manualLayout>
      </c:layout>
      <c:overlay val="0"/>
    </c:title>
    <c:autoTitleDeleted val="0"/>
    <c:plotArea>
      <c:layout/>
      <c:barChart>
        <c:barDir val="col"/>
        <c:grouping val="clustered"/>
        <c:varyColors val="0"/>
        <c:ser>
          <c:idx val="0"/>
          <c:order val="0"/>
          <c:invertIfNegative val="0"/>
          <c:cat>
            <c:strRef>
              <c:f>GRAPHS!$M$45:$U$45</c:f>
              <c:strCache>
                <c:ptCount val="9"/>
                <c:pt idx="0">
                  <c:v>Neighbors</c:v>
                </c:pt>
                <c:pt idx="1">
                  <c:v>Chiefs</c:v>
                </c:pt>
                <c:pt idx="2">
                  <c:v>Baraza</c:v>
                </c:pt>
                <c:pt idx="3">
                  <c:v>ILRI survey</c:v>
                </c:pt>
                <c:pt idx="4">
                  <c:v>ILRI game</c:v>
                </c:pt>
                <c:pt idx="5">
                  <c:v>NGO staff</c:v>
                </c:pt>
                <c:pt idx="6">
                  <c:v>VIP</c:v>
                </c:pt>
                <c:pt idx="7">
                  <c:v>Equity Bank</c:v>
                </c:pt>
                <c:pt idx="8">
                  <c:v>Other</c:v>
                </c:pt>
              </c:strCache>
            </c:strRef>
          </c:cat>
          <c:val>
            <c:numRef>
              <c:f>GRAPHS!$M$46:$U$46</c:f>
              <c:numCache>
                <c:formatCode>General</c:formatCode>
                <c:ptCount val="9"/>
                <c:pt idx="0">
                  <c:v>3.53</c:v>
                </c:pt>
                <c:pt idx="1">
                  <c:v>1.1800000000000002</c:v>
                </c:pt>
                <c:pt idx="2">
                  <c:v>11.76</c:v>
                </c:pt>
                <c:pt idx="3">
                  <c:v>14.51</c:v>
                </c:pt>
                <c:pt idx="4">
                  <c:v>16.86</c:v>
                </c:pt>
                <c:pt idx="5">
                  <c:v>0</c:v>
                </c:pt>
                <c:pt idx="6">
                  <c:v>45.879999999999995</c:v>
                </c:pt>
                <c:pt idx="7">
                  <c:v>0.39000000000000007</c:v>
                </c:pt>
                <c:pt idx="8">
                  <c:v>5.88</c:v>
                </c:pt>
              </c:numCache>
            </c:numRef>
          </c:val>
        </c:ser>
        <c:dLbls>
          <c:showLegendKey val="0"/>
          <c:showVal val="0"/>
          <c:showCatName val="0"/>
          <c:showSerName val="0"/>
          <c:showPercent val="0"/>
          <c:showBubbleSize val="0"/>
        </c:dLbls>
        <c:gapWidth val="150"/>
        <c:axId val="34148736"/>
        <c:axId val="34150272"/>
      </c:barChart>
      <c:catAx>
        <c:axId val="34148736"/>
        <c:scaling>
          <c:orientation val="minMax"/>
        </c:scaling>
        <c:delete val="0"/>
        <c:axPos val="b"/>
        <c:majorTickMark val="none"/>
        <c:minorTickMark val="none"/>
        <c:tickLblPos val="nextTo"/>
        <c:crossAx val="34150272"/>
        <c:crosses val="autoZero"/>
        <c:auto val="1"/>
        <c:lblAlgn val="ctr"/>
        <c:lblOffset val="100"/>
        <c:noMultiLvlLbl val="0"/>
      </c:catAx>
      <c:valAx>
        <c:axId val="34150272"/>
        <c:scaling>
          <c:orientation val="minMax"/>
        </c:scaling>
        <c:delete val="0"/>
        <c:axPos val="l"/>
        <c:majorGridlines/>
        <c:numFmt formatCode="General" sourceLinked="1"/>
        <c:majorTickMark val="none"/>
        <c:minorTickMark val="none"/>
        <c:tickLblPos val="nextTo"/>
        <c:crossAx val="34148736"/>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FBE735-3910-4D50-B052-5E2C0D9D4BC3}" type="doc">
      <dgm:prSet loTypeId="urn:microsoft.com/office/officeart/2005/8/layout/process1" loCatId="process" qsTypeId="urn:microsoft.com/office/officeart/2005/8/quickstyle/simple5" qsCatId="simple" csTypeId="urn:microsoft.com/office/officeart/2005/8/colors/accent1_2" csCatId="accent1" phldr="1"/>
      <dgm:spPr/>
      <dgm:t>
        <a:bodyPr/>
        <a:lstStyle/>
        <a:p>
          <a:endParaRPr lang="en-US"/>
        </a:p>
      </dgm:t>
    </dgm:pt>
    <dgm:pt modelId="{4275E834-9748-47FE-83FE-805401821658}">
      <dgm:prSet phldrT="[Text]"/>
      <dgm:spPr/>
      <dgm:t>
        <a:bodyPr/>
        <a:lstStyle/>
        <a:p>
          <a:r>
            <a:rPr lang="en-GB" dirty="0" smtClean="0">
              <a:solidFill>
                <a:schemeClr val="tx1"/>
              </a:solidFill>
            </a:rPr>
            <a:t>DATA</a:t>
          </a:r>
          <a:endParaRPr lang="en-US" dirty="0">
            <a:solidFill>
              <a:schemeClr val="tx1"/>
            </a:solidFill>
          </a:endParaRPr>
        </a:p>
      </dgm:t>
    </dgm:pt>
    <dgm:pt modelId="{63D81EE6-50D5-473F-8637-F80AB439849C}" type="parTrans" cxnId="{7083211A-2909-403A-97DF-13EEB00FEFDB}">
      <dgm:prSet/>
      <dgm:spPr/>
      <dgm:t>
        <a:bodyPr/>
        <a:lstStyle/>
        <a:p>
          <a:endParaRPr lang="en-US"/>
        </a:p>
      </dgm:t>
    </dgm:pt>
    <dgm:pt modelId="{85CCAA3B-51AE-4843-BC7E-51A2809F5E2A}" type="sibTrans" cxnId="{7083211A-2909-403A-97DF-13EEB00FEFDB}">
      <dgm:prSet/>
      <dgm:spPr/>
      <dgm:t>
        <a:bodyPr/>
        <a:lstStyle/>
        <a:p>
          <a:endParaRPr lang="en-US"/>
        </a:p>
      </dgm:t>
    </dgm:pt>
    <dgm:pt modelId="{85E42C9C-BC3F-4642-93F9-A948FE51F0CB}">
      <dgm:prSet phldrT="[Text]"/>
      <dgm:spPr/>
      <dgm:t>
        <a:bodyPr/>
        <a:lstStyle/>
        <a:p>
          <a:r>
            <a:rPr lang="en-GB" dirty="0" smtClean="0"/>
            <a:t>Livestock Mortality</a:t>
          </a:r>
          <a:endParaRPr lang="en-US" dirty="0"/>
        </a:p>
      </dgm:t>
    </dgm:pt>
    <dgm:pt modelId="{281CEFB6-EADB-4487-B6EB-25ED6E193F4A}" type="parTrans" cxnId="{78C62A24-0240-4FBA-BEE9-7187A0C595C7}">
      <dgm:prSet/>
      <dgm:spPr/>
      <dgm:t>
        <a:bodyPr/>
        <a:lstStyle/>
        <a:p>
          <a:endParaRPr lang="en-US"/>
        </a:p>
      </dgm:t>
    </dgm:pt>
    <dgm:pt modelId="{03525049-5263-4F5F-94F6-BD9DA91058DE}" type="sibTrans" cxnId="{78C62A24-0240-4FBA-BEE9-7187A0C595C7}">
      <dgm:prSet/>
      <dgm:spPr/>
      <dgm:t>
        <a:bodyPr/>
        <a:lstStyle/>
        <a:p>
          <a:endParaRPr lang="en-US"/>
        </a:p>
      </dgm:t>
    </dgm:pt>
    <dgm:pt modelId="{F22589F7-9FE4-4CCA-8981-B342375A8698}">
      <dgm:prSet phldrT="[Text]"/>
      <dgm:spPr/>
      <dgm:t>
        <a:bodyPr/>
        <a:lstStyle/>
        <a:p>
          <a:r>
            <a:rPr lang="en-GB" dirty="0" smtClean="0">
              <a:solidFill>
                <a:schemeClr val="tx1"/>
              </a:solidFill>
            </a:rPr>
            <a:t>Response Function</a:t>
          </a:r>
          <a:endParaRPr lang="en-US" dirty="0">
            <a:solidFill>
              <a:schemeClr val="tx1"/>
            </a:solidFill>
          </a:endParaRPr>
        </a:p>
      </dgm:t>
    </dgm:pt>
    <dgm:pt modelId="{8FDB6728-AF77-44FE-886F-A2A02255CEC7}" type="parTrans" cxnId="{806505FA-5563-47C8-ADFD-DCC2B0E47794}">
      <dgm:prSet/>
      <dgm:spPr/>
      <dgm:t>
        <a:bodyPr/>
        <a:lstStyle/>
        <a:p>
          <a:endParaRPr lang="en-US"/>
        </a:p>
      </dgm:t>
    </dgm:pt>
    <dgm:pt modelId="{19404BE5-0C26-4E8E-8EED-E44E24416977}" type="sibTrans" cxnId="{806505FA-5563-47C8-ADFD-DCC2B0E47794}">
      <dgm:prSet/>
      <dgm:spPr/>
      <dgm:t>
        <a:bodyPr/>
        <a:lstStyle/>
        <a:p>
          <a:endParaRPr lang="en-US"/>
        </a:p>
      </dgm:t>
    </dgm:pt>
    <dgm:pt modelId="{E0F36245-ADB2-4D33-8A37-79B660355F87}">
      <dgm:prSet phldrT="[Text]"/>
      <dgm:spPr/>
      <dgm:t>
        <a:bodyPr/>
        <a:lstStyle/>
        <a:p>
          <a:r>
            <a:rPr lang="en-GB" dirty="0" smtClean="0">
              <a:solidFill>
                <a:schemeClr val="tx1"/>
              </a:solidFill>
            </a:rPr>
            <a:t>Index</a:t>
          </a:r>
          <a:endParaRPr lang="en-US" dirty="0">
            <a:solidFill>
              <a:schemeClr val="tx1"/>
            </a:solidFill>
          </a:endParaRPr>
        </a:p>
      </dgm:t>
    </dgm:pt>
    <dgm:pt modelId="{38910726-8166-485F-9985-D458E06DE800}" type="parTrans" cxnId="{6DF032BB-7000-4A88-9D65-538B127DD446}">
      <dgm:prSet/>
      <dgm:spPr/>
      <dgm:t>
        <a:bodyPr/>
        <a:lstStyle/>
        <a:p>
          <a:endParaRPr lang="en-US"/>
        </a:p>
      </dgm:t>
    </dgm:pt>
    <dgm:pt modelId="{673C1925-ADFA-4899-9A2A-F261A8D20F08}" type="sibTrans" cxnId="{6DF032BB-7000-4A88-9D65-538B127DD446}">
      <dgm:prSet/>
      <dgm:spPr/>
      <dgm:t>
        <a:bodyPr/>
        <a:lstStyle/>
        <a:p>
          <a:endParaRPr lang="en-US"/>
        </a:p>
      </dgm:t>
    </dgm:pt>
    <dgm:pt modelId="{063B62BE-B0D6-4527-B6E2-C6377781DD23}">
      <dgm:prSet phldrT="[Text]"/>
      <dgm:spPr/>
      <dgm:t>
        <a:bodyPr/>
        <a:lstStyle/>
        <a:p>
          <a:r>
            <a:rPr lang="en-GB" dirty="0" smtClean="0"/>
            <a:t>Predicted Livestock Mortality</a:t>
          </a:r>
          <a:endParaRPr lang="en-US" dirty="0"/>
        </a:p>
      </dgm:t>
    </dgm:pt>
    <dgm:pt modelId="{3000A2F5-D702-4853-BCB7-88510271D5BE}" type="parTrans" cxnId="{A28D38BD-8A55-44F2-A2EE-81CD812A5D1D}">
      <dgm:prSet/>
      <dgm:spPr/>
      <dgm:t>
        <a:bodyPr/>
        <a:lstStyle/>
        <a:p>
          <a:endParaRPr lang="en-US"/>
        </a:p>
      </dgm:t>
    </dgm:pt>
    <dgm:pt modelId="{6400DFF7-C1EF-41B8-86F2-89A94FAD6BD2}" type="sibTrans" cxnId="{A28D38BD-8A55-44F2-A2EE-81CD812A5D1D}">
      <dgm:prSet/>
      <dgm:spPr/>
      <dgm:t>
        <a:bodyPr/>
        <a:lstStyle/>
        <a:p>
          <a:endParaRPr lang="en-US"/>
        </a:p>
      </dgm:t>
    </dgm:pt>
    <dgm:pt modelId="{566D97D4-4DC7-4D74-ADD4-C49400B6D76A}">
      <dgm:prSet phldrT="[Text]"/>
      <dgm:spPr/>
      <dgm:t>
        <a:bodyPr/>
        <a:lstStyle/>
        <a:p>
          <a:r>
            <a:rPr lang="en-GB" dirty="0" smtClean="0"/>
            <a:t>NDVI</a:t>
          </a:r>
          <a:endParaRPr lang="en-US" dirty="0"/>
        </a:p>
      </dgm:t>
    </dgm:pt>
    <dgm:pt modelId="{80E9EDB1-5700-4D9F-9391-EA80B182837E}" type="parTrans" cxnId="{493D5D87-2EAB-457E-9DE3-CB555DE7F7C3}">
      <dgm:prSet/>
      <dgm:spPr/>
      <dgm:t>
        <a:bodyPr/>
        <a:lstStyle/>
        <a:p>
          <a:endParaRPr lang="en-US"/>
        </a:p>
      </dgm:t>
    </dgm:pt>
    <dgm:pt modelId="{3C118BC5-B0CC-4E26-B794-71C215558447}" type="sibTrans" cxnId="{493D5D87-2EAB-457E-9DE3-CB555DE7F7C3}">
      <dgm:prSet/>
      <dgm:spPr/>
      <dgm:t>
        <a:bodyPr/>
        <a:lstStyle/>
        <a:p>
          <a:endParaRPr lang="en-US"/>
        </a:p>
      </dgm:t>
    </dgm:pt>
    <dgm:pt modelId="{BB6DD882-E15D-4CE5-B736-F9A4E4B9423C}" type="pres">
      <dgm:prSet presAssocID="{B2FBE735-3910-4D50-B052-5E2C0D9D4BC3}" presName="Name0" presStyleCnt="0">
        <dgm:presLayoutVars>
          <dgm:dir/>
          <dgm:resizeHandles val="exact"/>
        </dgm:presLayoutVars>
      </dgm:prSet>
      <dgm:spPr/>
      <dgm:t>
        <a:bodyPr/>
        <a:lstStyle/>
        <a:p>
          <a:endParaRPr lang="en-US"/>
        </a:p>
      </dgm:t>
    </dgm:pt>
    <dgm:pt modelId="{3C610F60-19AC-4E7D-83BB-18C6068BE2E9}" type="pres">
      <dgm:prSet presAssocID="{4275E834-9748-47FE-83FE-805401821658}" presName="node" presStyleLbl="node1" presStyleIdx="0" presStyleCnt="3">
        <dgm:presLayoutVars>
          <dgm:bulletEnabled val="1"/>
        </dgm:presLayoutVars>
      </dgm:prSet>
      <dgm:spPr/>
      <dgm:t>
        <a:bodyPr/>
        <a:lstStyle/>
        <a:p>
          <a:endParaRPr lang="en-US"/>
        </a:p>
      </dgm:t>
    </dgm:pt>
    <dgm:pt modelId="{82DA72CC-B54F-46B4-A58F-8D2651871A28}" type="pres">
      <dgm:prSet presAssocID="{85CCAA3B-51AE-4843-BC7E-51A2809F5E2A}" presName="sibTrans" presStyleLbl="sibTrans2D1" presStyleIdx="0" presStyleCnt="2"/>
      <dgm:spPr/>
      <dgm:t>
        <a:bodyPr/>
        <a:lstStyle/>
        <a:p>
          <a:endParaRPr lang="en-US"/>
        </a:p>
      </dgm:t>
    </dgm:pt>
    <dgm:pt modelId="{18913648-D1B6-49B0-A13B-50A05C8F3FFE}" type="pres">
      <dgm:prSet presAssocID="{85CCAA3B-51AE-4843-BC7E-51A2809F5E2A}" presName="connectorText" presStyleLbl="sibTrans2D1" presStyleIdx="0" presStyleCnt="2"/>
      <dgm:spPr/>
      <dgm:t>
        <a:bodyPr/>
        <a:lstStyle/>
        <a:p>
          <a:endParaRPr lang="en-US"/>
        </a:p>
      </dgm:t>
    </dgm:pt>
    <dgm:pt modelId="{3E5BF8B6-1688-4417-8DA5-CDE3FCF4DEE8}" type="pres">
      <dgm:prSet presAssocID="{F22589F7-9FE4-4CCA-8981-B342375A8698}" presName="node" presStyleLbl="node1" presStyleIdx="1" presStyleCnt="3" custLinFactNeighborX="1635" custLinFactNeighborY="67">
        <dgm:presLayoutVars>
          <dgm:bulletEnabled val="1"/>
        </dgm:presLayoutVars>
      </dgm:prSet>
      <dgm:spPr/>
      <dgm:t>
        <a:bodyPr/>
        <a:lstStyle/>
        <a:p>
          <a:endParaRPr lang="en-US"/>
        </a:p>
      </dgm:t>
    </dgm:pt>
    <dgm:pt modelId="{CB85264C-0CAB-4A08-B9CF-D2BEF7FEE4B5}" type="pres">
      <dgm:prSet presAssocID="{19404BE5-0C26-4E8E-8EED-E44E24416977}" presName="sibTrans" presStyleLbl="sibTrans2D1" presStyleIdx="1" presStyleCnt="2"/>
      <dgm:spPr/>
      <dgm:t>
        <a:bodyPr/>
        <a:lstStyle/>
        <a:p>
          <a:endParaRPr lang="en-US"/>
        </a:p>
      </dgm:t>
    </dgm:pt>
    <dgm:pt modelId="{BCDECBA8-451E-45F0-A8CA-23FAB929FC24}" type="pres">
      <dgm:prSet presAssocID="{19404BE5-0C26-4E8E-8EED-E44E24416977}" presName="connectorText" presStyleLbl="sibTrans2D1" presStyleIdx="1" presStyleCnt="2"/>
      <dgm:spPr/>
      <dgm:t>
        <a:bodyPr/>
        <a:lstStyle/>
        <a:p>
          <a:endParaRPr lang="en-US"/>
        </a:p>
      </dgm:t>
    </dgm:pt>
    <dgm:pt modelId="{668E1BA8-C427-49D8-9611-8DA59733E1AA}" type="pres">
      <dgm:prSet presAssocID="{E0F36245-ADB2-4D33-8A37-79B660355F87}" presName="node" presStyleLbl="node1" presStyleIdx="2" presStyleCnt="3">
        <dgm:presLayoutVars>
          <dgm:bulletEnabled val="1"/>
        </dgm:presLayoutVars>
      </dgm:prSet>
      <dgm:spPr/>
      <dgm:t>
        <a:bodyPr/>
        <a:lstStyle/>
        <a:p>
          <a:endParaRPr lang="en-US"/>
        </a:p>
      </dgm:t>
    </dgm:pt>
  </dgm:ptLst>
  <dgm:cxnLst>
    <dgm:cxn modelId="{2DEBBCE4-0601-46CA-B827-D83E0ABF31F0}" type="presOf" srcId="{19404BE5-0C26-4E8E-8EED-E44E24416977}" destId="{CB85264C-0CAB-4A08-B9CF-D2BEF7FEE4B5}" srcOrd="0" destOrd="0" presId="urn:microsoft.com/office/officeart/2005/8/layout/process1"/>
    <dgm:cxn modelId="{6DF032BB-7000-4A88-9D65-538B127DD446}" srcId="{B2FBE735-3910-4D50-B052-5E2C0D9D4BC3}" destId="{E0F36245-ADB2-4D33-8A37-79B660355F87}" srcOrd="2" destOrd="0" parTransId="{38910726-8166-485F-9985-D458E06DE800}" sibTransId="{673C1925-ADFA-4899-9A2A-F261A8D20F08}"/>
    <dgm:cxn modelId="{806505FA-5563-47C8-ADFD-DCC2B0E47794}" srcId="{B2FBE735-3910-4D50-B052-5E2C0D9D4BC3}" destId="{F22589F7-9FE4-4CCA-8981-B342375A8698}" srcOrd="1" destOrd="0" parTransId="{8FDB6728-AF77-44FE-886F-A2A02255CEC7}" sibTransId="{19404BE5-0C26-4E8E-8EED-E44E24416977}"/>
    <dgm:cxn modelId="{84DA238A-A065-478D-B2BE-29BE51169E88}" type="presOf" srcId="{19404BE5-0C26-4E8E-8EED-E44E24416977}" destId="{BCDECBA8-451E-45F0-A8CA-23FAB929FC24}" srcOrd="1" destOrd="0" presId="urn:microsoft.com/office/officeart/2005/8/layout/process1"/>
    <dgm:cxn modelId="{082A3A1B-179A-416F-8F77-2541A02A6068}" type="presOf" srcId="{4275E834-9748-47FE-83FE-805401821658}" destId="{3C610F60-19AC-4E7D-83BB-18C6068BE2E9}" srcOrd="0" destOrd="0" presId="urn:microsoft.com/office/officeart/2005/8/layout/process1"/>
    <dgm:cxn modelId="{7083211A-2909-403A-97DF-13EEB00FEFDB}" srcId="{B2FBE735-3910-4D50-B052-5E2C0D9D4BC3}" destId="{4275E834-9748-47FE-83FE-805401821658}" srcOrd="0" destOrd="0" parTransId="{63D81EE6-50D5-473F-8637-F80AB439849C}" sibTransId="{85CCAA3B-51AE-4843-BC7E-51A2809F5E2A}"/>
    <dgm:cxn modelId="{4CC0F98E-B331-41F9-96D9-19C33797704E}" type="presOf" srcId="{85CCAA3B-51AE-4843-BC7E-51A2809F5E2A}" destId="{82DA72CC-B54F-46B4-A58F-8D2651871A28}" srcOrd="0" destOrd="0" presId="urn:microsoft.com/office/officeart/2005/8/layout/process1"/>
    <dgm:cxn modelId="{7718191A-A8D9-4349-BCBE-D6481D10A3C9}" type="presOf" srcId="{063B62BE-B0D6-4527-B6E2-C6377781DD23}" destId="{668E1BA8-C427-49D8-9611-8DA59733E1AA}" srcOrd="0" destOrd="1" presId="urn:microsoft.com/office/officeart/2005/8/layout/process1"/>
    <dgm:cxn modelId="{D6BD7AC0-A01E-41FC-82FA-745A10526252}" type="presOf" srcId="{F22589F7-9FE4-4CCA-8981-B342375A8698}" destId="{3E5BF8B6-1688-4417-8DA5-CDE3FCF4DEE8}" srcOrd="0" destOrd="0" presId="urn:microsoft.com/office/officeart/2005/8/layout/process1"/>
    <dgm:cxn modelId="{0AD93956-0D4A-4EC7-A6A9-DD79E9F1D9E3}" type="presOf" srcId="{566D97D4-4DC7-4D74-ADD4-C49400B6D76A}" destId="{3C610F60-19AC-4E7D-83BB-18C6068BE2E9}" srcOrd="0" destOrd="2" presId="urn:microsoft.com/office/officeart/2005/8/layout/process1"/>
    <dgm:cxn modelId="{1EBB3E7A-C4EF-46EE-B8BE-01246BA9FF3C}" type="presOf" srcId="{E0F36245-ADB2-4D33-8A37-79B660355F87}" destId="{668E1BA8-C427-49D8-9611-8DA59733E1AA}" srcOrd="0" destOrd="0" presId="urn:microsoft.com/office/officeart/2005/8/layout/process1"/>
    <dgm:cxn modelId="{A28D38BD-8A55-44F2-A2EE-81CD812A5D1D}" srcId="{E0F36245-ADB2-4D33-8A37-79B660355F87}" destId="{063B62BE-B0D6-4527-B6E2-C6377781DD23}" srcOrd="0" destOrd="0" parTransId="{3000A2F5-D702-4853-BCB7-88510271D5BE}" sibTransId="{6400DFF7-C1EF-41B8-86F2-89A94FAD6BD2}"/>
    <dgm:cxn modelId="{8F1FF857-1A02-480B-BAFC-489B832B9A97}" type="presOf" srcId="{85CCAA3B-51AE-4843-BC7E-51A2809F5E2A}" destId="{18913648-D1B6-49B0-A13B-50A05C8F3FFE}" srcOrd="1" destOrd="0" presId="urn:microsoft.com/office/officeart/2005/8/layout/process1"/>
    <dgm:cxn modelId="{0C58F084-B2D8-4363-A550-86F9515AD573}" type="presOf" srcId="{85E42C9C-BC3F-4642-93F9-A948FE51F0CB}" destId="{3C610F60-19AC-4E7D-83BB-18C6068BE2E9}" srcOrd="0" destOrd="1" presId="urn:microsoft.com/office/officeart/2005/8/layout/process1"/>
    <dgm:cxn modelId="{493D5D87-2EAB-457E-9DE3-CB555DE7F7C3}" srcId="{4275E834-9748-47FE-83FE-805401821658}" destId="{566D97D4-4DC7-4D74-ADD4-C49400B6D76A}" srcOrd="1" destOrd="0" parTransId="{80E9EDB1-5700-4D9F-9391-EA80B182837E}" sibTransId="{3C118BC5-B0CC-4E26-B794-71C215558447}"/>
    <dgm:cxn modelId="{3B87C79B-87A1-4143-821C-381E5E9A6D2F}" type="presOf" srcId="{B2FBE735-3910-4D50-B052-5E2C0D9D4BC3}" destId="{BB6DD882-E15D-4CE5-B736-F9A4E4B9423C}" srcOrd="0" destOrd="0" presId="urn:microsoft.com/office/officeart/2005/8/layout/process1"/>
    <dgm:cxn modelId="{78C62A24-0240-4FBA-BEE9-7187A0C595C7}" srcId="{4275E834-9748-47FE-83FE-805401821658}" destId="{85E42C9C-BC3F-4642-93F9-A948FE51F0CB}" srcOrd="0" destOrd="0" parTransId="{281CEFB6-EADB-4487-B6EB-25ED6E193F4A}" sibTransId="{03525049-5263-4F5F-94F6-BD9DA91058DE}"/>
    <dgm:cxn modelId="{512ECD70-9A12-4424-A3C9-E5563B7B6175}" type="presParOf" srcId="{BB6DD882-E15D-4CE5-B736-F9A4E4B9423C}" destId="{3C610F60-19AC-4E7D-83BB-18C6068BE2E9}" srcOrd="0" destOrd="0" presId="urn:microsoft.com/office/officeart/2005/8/layout/process1"/>
    <dgm:cxn modelId="{74F001E7-17EC-42D2-A080-9ADA4988DD5E}" type="presParOf" srcId="{BB6DD882-E15D-4CE5-B736-F9A4E4B9423C}" destId="{82DA72CC-B54F-46B4-A58F-8D2651871A28}" srcOrd="1" destOrd="0" presId="urn:microsoft.com/office/officeart/2005/8/layout/process1"/>
    <dgm:cxn modelId="{27B6E883-313A-4A95-88C6-1D1E31A9E8A5}" type="presParOf" srcId="{82DA72CC-B54F-46B4-A58F-8D2651871A28}" destId="{18913648-D1B6-49B0-A13B-50A05C8F3FFE}" srcOrd="0" destOrd="0" presId="urn:microsoft.com/office/officeart/2005/8/layout/process1"/>
    <dgm:cxn modelId="{572940BE-03E6-4C50-975B-F2726DABF09A}" type="presParOf" srcId="{BB6DD882-E15D-4CE5-B736-F9A4E4B9423C}" destId="{3E5BF8B6-1688-4417-8DA5-CDE3FCF4DEE8}" srcOrd="2" destOrd="0" presId="urn:microsoft.com/office/officeart/2005/8/layout/process1"/>
    <dgm:cxn modelId="{52D11756-87A2-4736-81B4-A6C469F058E3}" type="presParOf" srcId="{BB6DD882-E15D-4CE5-B736-F9A4E4B9423C}" destId="{CB85264C-0CAB-4A08-B9CF-D2BEF7FEE4B5}" srcOrd="3" destOrd="0" presId="urn:microsoft.com/office/officeart/2005/8/layout/process1"/>
    <dgm:cxn modelId="{29755B5B-EFF7-4ADD-BA19-92DCF17DE89A}" type="presParOf" srcId="{CB85264C-0CAB-4A08-B9CF-D2BEF7FEE4B5}" destId="{BCDECBA8-451E-45F0-A8CA-23FAB929FC24}" srcOrd="0" destOrd="0" presId="urn:microsoft.com/office/officeart/2005/8/layout/process1"/>
    <dgm:cxn modelId="{6AD4C8E7-DCA2-48D5-8721-2186282908ED}" type="presParOf" srcId="{BB6DD882-E15D-4CE5-B736-F9A4E4B9423C}" destId="{668E1BA8-C427-49D8-9611-8DA59733E1AA}" srcOrd="4" destOrd="0" presId="urn:microsoft.com/office/officeart/2005/8/layout/process1"/>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3C37DD-13A0-45D1-8171-9D0E4DB6614E}"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n-US"/>
        </a:p>
      </dgm:t>
    </dgm:pt>
    <dgm:pt modelId="{F41694A7-48EF-4650-A160-0EBD54A05058}">
      <dgm:prSet phldrT="[Text]"/>
      <dgm:spPr>
        <a:solidFill>
          <a:schemeClr val="accent2"/>
        </a:solidFill>
      </dgm:spPr>
      <dgm:t>
        <a:bodyPr/>
        <a:lstStyle/>
        <a:p>
          <a:r>
            <a:rPr lang="en-GB" dirty="0" smtClean="0"/>
            <a:t>Heard of IBLI ?</a:t>
          </a:r>
          <a:endParaRPr lang="en-US" dirty="0"/>
        </a:p>
      </dgm:t>
    </dgm:pt>
    <dgm:pt modelId="{6FB56C82-97FB-428C-B261-C657E6A4C448}" type="parTrans" cxnId="{709610D8-D41B-4B30-8B64-D255046DB235}">
      <dgm:prSet/>
      <dgm:spPr/>
      <dgm:t>
        <a:bodyPr/>
        <a:lstStyle/>
        <a:p>
          <a:endParaRPr lang="en-US"/>
        </a:p>
      </dgm:t>
    </dgm:pt>
    <dgm:pt modelId="{14F1C55E-70A1-4049-98F3-BBCCE9877EFE}" type="sibTrans" cxnId="{709610D8-D41B-4B30-8B64-D255046DB235}">
      <dgm:prSet/>
      <dgm:spPr/>
      <dgm:t>
        <a:bodyPr/>
        <a:lstStyle/>
        <a:p>
          <a:endParaRPr lang="en-US"/>
        </a:p>
      </dgm:t>
    </dgm:pt>
    <dgm:pt modelId="{600F1485-A148-4E4E-AAE8-DEE378C6A542}">
      <dgm:prSet phldrT="[Text]"/>
      <dgm:spPr/>
      <dgm:t>
        <a:bodyPr/>
        <a:lstStyle/>
        <a:p>
          <a:r>
            <a:rPr lang="en-GB" dirty="0" smtClean="0">
              <a:solidFill>
                <a:srgbClr val="FFFF00"/>
              </a:solidFill>
            </a:rPr>
            <a:t>Yes: 723</a:t>
          </a:r>
          <a:endParaRPr lang="en-US" dirty="0">
            <a:solidFill>
              <a:srgbClr val="FFFF00"/>
            </a:solidFill>
          </a:endParaRPr>
        </a:p>
      </dgm:t>
    </dgm:pt>
    <dgm:pt modelId="{5BB482F0-007A-409F-9696-AD561C1D6151}" type="parTrans" cxnId="{8901D9DF-8F69-4ACB-AD85-2C2462BE1568}">
      <dgm:prSet/>
      <dgm:spPr/>
      <dgm:t>
        <a:bodyPr/>
        <a:lstStyle/>
        <a:p>
          <a:endParaRPr lang="en-US"/>
        </a:p>
      </dgm:t>
    </dgm:pt>
    <dgm:pt modelId="{65C51521-454A-422E-886B-D6F2E2784593}" type="sibTrans" cxnId="{8901D9DF-8F69-4ACB-AD85-2C2462BE1568}">
      <dgm:prSet/>
      <dgm:spPr/>
      <dgm:t>
        <a:bodyPr/>
        <a:lstStyle/>
        <a:p>
          <a:endParaRPr lang="en-US"/>
        </a:p>
      </dgm:t>
    </dgm:pt>
    <dgm:pt modelId="{BC127FE4-87FE-4CA1-86F9-884D995B72C0}">
      <dgm:prSet phldrT="[Text]"/>
      <dgm:spPr>
        <a:solidFill>
          <a:schemeClr val="accent2"/>
        </a:solidFill>
      </dgm:spPr>
      <dgm:t>
        <a:bodyPr/>
        <a:lstStyle/>
        <a:p>
          <a:r>
            <a:rPr lang="en-GB" dirty="0" smtClean="0"/>
            <a:t>Bought IBLI?</a:t>
          </a:r>
          <a:endParaRPr lang="en-US" dirty="0"/>
        </a:p>
      </dgm:t>
    </dgm:pt>
    <dgm:pt modelId="{33044AA3-5D5F-4D7B-AD92-480A56926133}" type="parTrans" cxnId="{D03A2174-F5B5-4767-994F-E0A862B7BD61}">
      <dgm:prSet/>
      <dgm:spPr/>
      <dgm:t>
        <a:bodyPr/>
        <a:lstStyle/>
        <a:p>
          <a:endParaRPr lang="en-US"/>
        </a:p>
      </dgm:t>
    </dgm:pt>
    <dgm:pt modelId="{B9B315DF-C17E-4B84-BF89-09D200EA6DA0}" type="sibTrans" cxnId="{D03A2174-F5B5-4767-994F-E0A862B7BD61}">
      <dgm:prSet/>
      <dgm:spPr/>
      <dgm:t>
        <a:bodyPr/>
        <a:lstStyle/>
        <a:p>
          <a:endParaRPr lang="en-US"/>
        </a:p>
      </dgm:t>
    </dgm:pt>
    <dgm:pt modelId="{15D6EF1E-EED2-491E-A3B6-9578D3880CF4}">
      <dgm:prSet phldrT="[Text]"/>
      <dgm:spPr/>
      <dgm:t>
        <a:bodyPr/>
        <a:lstStyle/>
        <a:p>
          <a:r>
            <a:rPr lang="en-GB" dirty="0" smtClean="0"/>
            <a:t>No: 201</a:t>
          </a:r>
          <a:endParaRPr lang="en-US" dirty="0"/>
        </a:p>
      </dgm:t>
    </dgm:pt>
    <dgm:pt modelId="{624149C3-A61D-4B6F-BF81-8906CCA63E93}" type="parTrans" cxnId="{DACBB294-01B3-4D79-BADC-81F96EF4A293}">
      <dgm:prSet/>
      <dgm:spPr/>
      <dgm:t>
        <a:bodyPr/>
        <a:lstStyle/>
        <a:p>
          <a:endParaRPr lang="en-US"/>
        </a:p>
      </dgm:t>
    </dgm:pt>
    <dgm:pt modelId="{80C3096F-C970-4880-A1D5-B779A21FA50E}" type="sibTrans" cxnId="{DACBB294-01B3-4D79-BADC-81F96EF4A293}">
      <dgm:prSet/>
      <dgm:spPr/>
      <dgm:t>
        <a:bodyPr/>
        <a:lstStyle/>
        <a:p>
          <a:endParaRPr lang="en-US"/>
        </a:p>
      </dgm:t>
    </dgm:pt>
    <dgm:pt modelId="{B51B2C86-2A50-41DB-B15B-F80C5C55B361}">
      <dgm:prSet/>
      <dgm:spPr/>
      <dgm:t>
        <a:bodyPr/>
        <a:lstStyle/>
        <a:p>
          <a:r>
            <a:rPr lang="en-GB" dirty="0" smtClean="0">
              <a:solidFill>
                <a:srgbClr val="FFFF00"/>
              </a:solidFill>
            </a:rPr>
            <a:t>Yes: 255</a:t>
          </a:r>
          <a:r>
            <a:rPr lang="en-GB" dirty="0" smtClean="0"/>
            <a:t>	</a:t>
          </a:r>
          <a:endParaRPr lang="en-US" dirty="0"/>
        </a:p>
      </dgm:t>
    </dgm:pt>
    <dgm:pt modelId="{BAE73914-012A-4A01-8C03-C7C05592AF67}" type="parTrans" cxnId="{E667813D-B645-4292-ADE3-22C3D3F0841C}">
      <dgm:prSet/>
      <dgm:spPr/>
      <dgm:t>
        <a:bodyPr/>
        <a:lstStyle/>
        <a:p>
          <a:endParaRPr lang="en-US"/>
        </a:p>
      </dgm:t>
    </dgm:pt>
    <dgm:pt modelId="{78BD5A82-5661-4E16-9611-36090978C837}" type="sibTrans" cxnId="{E667813D-B645-4292-ADE3-22C3D3F0841C}">
      <dgm:prSet/>
      <dgm:spPr/>
      <dgm:t>
        <a:bodyPr/>
        <a:lstStyle/>
        <a:p>
          <a:endParaRPr lang="en-US"/>
        </a:p>
      </dgm:t>
    </dgm:pt>
    <dgm:pt modelId="{8B1D7658-DACB-43B0-9E15-15869575C986}">
      <dgm:prSet/>
      <dgm:spPr/>
      <dgm:t>
        <a:bodyPr/>
        <a:lstStyle/>
        <a:p>
          <a:r>
            <a:rPr lang="en-GB" dirty="0" smtClean="0"/>
            <a:t>No: 468</a:t>
          </a:r>
          <a:endParaRPr lang="en-US" dirty="0"/>
        </a:p>
      </dgm:t>
    </dgm:pt>
    <dgm:pt modelId="{A0A942E6-09B0-49EE-A46A-905C1701C529}" type="parTrans" cxnId="{51A717B4-E1ED-4D48-A06C-9E1F6524C1AF}">
      <dgm:prSet/>
      <dgm:spPr/>
      <dgm:t>
        <a:bodyPr/>
        <a:lstStyle/>
        <a:p>
          <a:endParaRPr lang="en-US"/>
        </a:p>
      </dgm:t>
    </dgm:pt>
    <dgm:pt modelId="{305C90C3-904D-45C1-A5CF-A8D20540BC9C}" type="sibTrans" cxnId="{51A717B4-E1ED-4D48-A06C-9E1F6524C1AF}">
      <dgm:prSet/>
      <dgm:spPr/>
      <dgm:t>
        <a:bodyPr/>
        <a:lstStyle/>
        <a:p>
          <a:endParaRPr lang="en-US"/>
        </a:p>
      </dgm:t>
    </dgm:pt>
    <dgm:pt modelId="{F332B6E0-49B7-4203-843B-2C61C1FA7115}" type="pres">
      <dgm:prSet presAssocID="{523C37DD-13A0-45D1-8171-9D0E4DB6614E}" presName="mainComposite" presStyleCnt="0">
        <dgm:presLayoutVars>
          <dgm:chPref val="1"/>
          <dgm:dir/>
          <dgm:animOne val="branch"/>
          <dgm:animLvl val="lvl"/>
          <dgm:resizeHandles val="exact"/>
        </dgm:presLayoutVars>
      </dgm:prSet>
      <dgm:spPr/>
      <dgm:t>
        <a:bodyPr/>
        <a:lstStyle/>
        <a:p>
          <a:endParaRPr lang="en-US"/>
        </a:p>
      </dgm:t>
    </dgm:pt>
    <dgm:pt modelId="{FEF3325F-EC55-4B2D-BF99-62A97A8D91C1}" type="pres">
      <dgm:prSet presAssocID="{523C37DD-13A0-45D1-8171-9D0E4DB6614E}" presName="hierFlow" presStyleCnt="0"/>
      <dgm:spPr/>
    </dgm:pt>
    <dgm:pt modelId="{55DF288E-730D-4980-B16E-62D6251C0065}" type="pres">
      <dgm:prSet presAssocID="{523C37DD-13A0-45D1-8171-9D0E4DB6614E}" presName="hierChild1" presStyleCnt="0">
        <dgm:presLayoutVars>
          <dgm:chPref val="1"/>
          <dgm:animOne val="branch"/>
          <dgm:animLvl val="lvl"/>
        </dgm:presLayoutVars>
      </dgm:prSet>
      <dgm:spPr/>
    </dgm:pt>
    <dgm:pt modelId="{9643F203-68C0-470E-B67E-4D64A024CB5D}" type="pres">
      <dgm:prSet presAssocID="{F41694A7-48EF-4650-A160-0EBD54A05058}" presName="Name17" presStyleCnt="0"/>
      <dgm:spPr/>
    </dgm:pt>
    <dgm:pt modelId="{5AC4CBC8-EF6A-4420-8E56-3F1C3D6364E9}" type="pres">
      <dgm:prSet presAssocID="{F41694A7-48EF-4650-A160-0EBD54A05058}" presName="level1Shape" presStyleLbl="node0" presStyleIdx="0" presStyleCnt="1">
        <dgm:presLayoutVars>
          <dgm:chPref val="3"/>
        </dgm:presLayoutVars>
      </dgm:prSet>
      <dgm:spPr/>
      <dgm:t>
        <a:bodyPr/>
        <a:lstStyle/>
        <a:p>
          <a:endParaRPr lang="en-US"/>
        </a:p>
      </dgm:t>
    </dgm:pt>
    <dgm:pt modelId="{1677C5A4-BEE9-4B1A-8A5A-3A85799E5DD8}" type="pres">
      <dgm:prSet presAssocID="{F41694A7-48EF-4650-A160-0EBD54A05058}" presName="hierChild2" presStyleCnt="0"/>
      <dgm:spPr/>
    </dgm:pt>
    <dgm:pt modelId="{DE9A36EC-43DA-4F2A-8646-E281D51D1648}" type="pres">
      <dgm:prSet presAssocID="{5BB482F0-007A-409F-9696-AD561C1D6151}" presName="Name25" presStyleLbl="parChTrans1D2" presStyleIdx="0" presStyleCnt="2"/>
      <dgm:spPr/>
      <dgm:t>
        <a:bodyPr/>
        <a:lstStyle/>
        <a:p>
          <a:endParaRPr lang="en-US"/>
        </a:p>
      </dgm:t>
    </dgm:pt>
    <dgm:pt modelId="{DF3019AF-62E5-4399-8C04-50A8DC61D08C}" type="pres">
      <dgm:prSet presAssocID="{5BB482F0-007A-409F-9696-AD561C1D6151}" presName="connTx" presStyleLbl="parChTrans1D2" presStyleIdx="0" presStyleCnt="2"/>
      <dgm:spPr/>
      <dgm:t>
        <a:bodyPr/>
        <a:lstStyle/>
        <a:p>
          <a:endParaRPr lang="en-US"/>
        </a:p>
      </dgm:t>
    </dgm:pt>
    <dgm:pt modelId="{9062D926-3F89-4E47-AAB5-5F3FD2247973}" type="pres">
      <dgm:prSet presAssocID="{600F1485-A148-4E4E-AAE8-DEE378C6A542}" presName="Name30" presStyleCnt="0"/>
      <dgm:spPr/>
    </dgm:pt>
    <dgm:pt modelId="{1F72FDA1-585F-43AE-8307-49302E3F5CDD}" type="pres">
      <dgm:prSet presAssocID="{600F1485-A148-4E4E-AAE8-DEE378C6A542}" presName="level2Shape" presStyleLbl="node2" presStyleIdx="0" presStyleCnt="2"/>
      <dgm:spPr/>
      <dgm:t>
        <a:bodyPr/>
        <a:lstStyle/>
        <a:p>
          <a:endParaRPr lang="en-US"/>
        </a:p>
      </dgm:t>
    </dgm:pt>
    <dgm:pt modelId="{2C08D3C6-60D7-432C-91C5-A37AF22F6D21}" type="pres">
      <dgm:prSet presAssocID="{600F1485-A148-4E4E-AAE8-DEE378C6A542}" presName="hierChild3" presStyleCnt="0"/>
      <dgm:spPr/>
    </dgm:pt>
    <dgm:pt modelId="{68226ABA-E861-4C17-A1B1-1D4C70B06010}" type="pres">
      <dgm:prSet presAssocID="{33044AA3-5D5F-4D7B-AD92-480A56926133}" presName="Name25" presStyleLbl="parChTrans1D3" presStyleIdx="0" presStyleCnt="1"/>
      <dgm:spPr/>
      <dgm:t>
        <a:bodyPr/>
        <a:lstStyle/>
        <a:p>
          <a:endParaRPr lang="en-US"/>
        </a:p>
      </dgm:t>
    </dgm:pt>
    <dgm:pt modelId="{2547E25E-4EE8-45E4-B897-79C56ABD6545}" type="pres">
      <dgm:prSet presAssocID="{33044AA3-5D5F-4D7B-AD92-480A56926133}" presName="connTx" presStyleLbl="parChTrans1D3" presStyleIdx="0" presStyleCnt="1"/>
      <dgm:spPr/>
      <dgm:t>
        <a:bodyPr/>
        <a:lstStyle/>
        <a:p>
          <a:endParaRPr lang="en-US"/>
        </a:p>
      </dgm:t>
    </dgm:pt>
    <dgm:pt modelId="{15ED3BCF-BF41-4E05-921A-35C7CE5470D1}" type="pres">
      <dgm:prSet presAssocID="{BC127FE4-87FE-4CA1-86F9-884D995B72C0}" presName="Name30" presStyleCnt="0"/>
      <dgm:spPr/>
    </dgm:pt>
    <dgm:pt modelId="{870045A1-0D10-49ED-97B4-F082F3D8AA64}" type="pres">
      <dgm:prSet presAssocID="{BC127FE4-87FE-4CA1-86F9-884D995B72C0}" presName="level2Shape" presStyleLbl="node3" presStyleIdx="0" presStyleCnt="1"/>
      <dgm:spPr/>
      <dgm:t>
        <a:bodyPr/>
        <a:lstStyle/>
        <a:p>
          <a:endParaRPr lang="en-US"/>
        </a:p>
      </dgm:t>
    </dgm:pt>
    <dgm:pt modelId="{11834452-665A-44F3-BFB8-C74EEFEE0AFE}" type="pres">
      <dgm:prSet presAssocID="{BC127FE4-87FE-4CA1-86F9-884D995B72C0}" presName="hierChild3" presStyleCnt="0"/>
      <dgm:spPr/>
    </dgm:pt>
    <dgm:pt modelId="{A9A910EB-2979-4AB0-A21C-40E74432EA85}" type="pres">
      <dgm:prSet presAssocID="{BAE73914-012A-4A01-8C03-C7C05592AF67}" presName="Name25" presStyleLbl="parChTrans1D4" presStyleIdx="0" presStyleCnt="2"/>
      <dgm:spPr/>
      <dgm:t>
        <a:bodyPr/>
        <a:lstStyle/>
        <a:p>
          <a:endParaRPr lang="en-US"/>
        </a:p>
      </dgm:t>
    </dgm:pt>
    <dgm:pt modelId="{5D45A878-401A-4614-8918-146EEA70BC09}" type="pres">
      <dgm:prSet presAssocID="{BAE73914-012A-4A01-8C03-C7C05592AF67}" presName="connTx" presStyleLbl="parChTrans1D4" presStyleIdx="0" presStyleCnt="2"/>
      <dgm:spPr/>
      <dgm:t>
        <a:bodyPr/>
        <a:lstStyle/>
        <a:p>
          <a:endParaRPr lang="en-US"/>
        </a:p>
      </dgm:t>
    </dgm:pt>
    <dgm:pt modelId="{2C548A4B-D501-490A-B3A7-2D38E12B8829}" type="pres">
      <dgm:prSet presAssocID="{B51B2C86-2A50-41DB-B15B-F80C5C55B361}" presName="Name30" presStyleCnt="0"/>
      <dgm:spPr/>
    </dgm:pt>
    <dgm:pt modelId="{B6699054-AD5E-4920-A8DB-719B13CC1C17}" type="pres">
      <dgm:prSet presAssocID="{B51B2C86-2A50-41DB-B15B-F80C5C55B361}" presName="level2Shape" presStyleLbl="node4" presStyleIdx="0" presStyleCnt="2" custLinFactNeighborX="-813" custLinFactNeighborY="1376"/>
      <dgm:spPr/>
      <dgm:t>
        <a:bodyPr/>
        <a:lstStyle/>
        <a:p>
          <a:endParaRPr lang="en-US"/>
        </a:p>
      </dgm:t>
    </dgm:pt>
    <dgm:pt modelId="{3956ED86-EEE8-4D91-9226-5768FA118C5A}" type="pres">
      <dgm:prSet presAssocID="{B51B2C86-2A50-41DB-B15B-F80C5C55B361}" presName="hierChild3" presStyleCnt="0"/>
      <dgm:spPr/>
    </dgm:pt>
    <dgm:pt modelId="{2021FF66-9549-4CBF-BE63-3B108B3E5660}" type="pres">
      <dgm:prSet presAssocID="{A0A942E6-09B0-49EE-A46A-905C1701C529}" presName="Name25" presStyleLbl="parChTrans1D4" presStyleIdx="1" presStyleCnt="2"/>
      <dgm:spPr/>
      <dgm:t>
        <a:bodyPr/>
        <a:lstStyle/>
        <a:p>
          <a:endParaRPr lang="en-US"/>
        </a:p>
      </dgm:t>
    </dgm:pt>
    <dgm:pt modelId="{F15AA26A-EA1E-4A58-92DA-1642684A36FD}" type="pres">
      <dgm:prSet presAssocID="{A0A942E6-09B0-49EE-A46A-905C1701C529}" presName="connTx" presStyleLbl="parChTrans1D4" presStyleIdx="1" presStyleCnt="2"/>
      <dgm:spPr/>
      <dgm:t>
        <a:bodyPr/>
        <a:lstStyle/>
        <a:p>
          <a:endParaRPr lang="en-US"/>
        </a:p>
      </dgm:t>
    </dgm:pt>
    <dgm:pt modelId="{270D78D5-F5F2-4C49-9BB2-5E42DD1D2A82}" type="pres">
      <dgm:prSet presAssocID="{8B1D7658-DACB-43B0-9E15-15869575C986}" presName="Name30" presStyleCnt="0"/>
      <dgm:spPr/>
    </dgm:pt>
    <dgm:pt modelId="{19B026A5-837B-475F-AB26-4ED161A55C64}" type="pres">
      <dgm:prSet presAssocID="{8B1D7658-DACB-43B0-9E15-15869575C986}" presName="level2Shape" presStyleLbl="node4" presStyleIdx="1" presStyleCnt="2"/>
      <dgm:spPr/>
      <dgm:t>
        <a:bodyPr/>
        <a:lstStyle/>
        <a:p>
          <a:endParaRPr lang="en-US"/>
        </a:p>
      </dgm:t>
    </dgm:pt>
    <dgm:pt modelId="{54BBBE95-64E5-4F46-AF0B-413069B25D31}" type="pres">
      <dgm:prSet presAssocID="{8B1D7658-DACB-43B0-9E15-15869575C986}" presName="hierChild3" presStyleCnt="0"/>
      <dgm:spPr/>
    </dgm:pt>
    <dgm:pt modelId="{B692C0EE-EE75-4674-B3AD-2762E5D2A242}" type="pres">
      <dgm:prSet presAssocID="{624149C3-A61D-4B6F-BF81-8906CCA63E93}" presName="Name25" presStyleLbl="parChTrans1D2" presStyleIdx="1" presStyleCnt="2"/>
      <dgm:spPr/>
      <dgm:t>
        <a:bodyPr/>
        <a:lstStyle/>
        <a:p>
          <a:endParaRPr lang="en-US"/>
        </a:p>
      </dgm:t>
    </dgm:pt>
    <dgm:pt modelId="{1ECA31C9-A3AD-47BF-B5F0-495BC845FCAF}" type="pres">
      <dgm:prSet presAssocID="{624149C3-A61D-4B6F-BF81-8906CCA63E93}" presName="connTx" presStyleLbl="parChTrans1D2" presStyleIdx="1" presStyleCnt="2"/>
      <dgm:spPr/>
      <dgm:t>
        <a:bodyPr/>
        <a:lstStyle/>
        <a:p>
          <a:endParaRPr lang="en-US"/>
        </a:p>
      </dgm:t>
    </dgm:pt>
    <dgm:pt modelId="{426D5C0D-66B9-4271-BA2B-A404B81B90F0}" type="pres">
      <dgm:prSet presAssocID="{15D6EF1E-EED2-491E-A3B6-9578D3880CF4}" presName="Name30" presStyleCnt="0"/>
      <dgm:spPr/>
    </dgm:pt>
    <dgm:pt modelId="{C0AA8FF0-E0AD-4E3E-AFCD-46366787987D}" type="pres">
      <dgm:prSet presAssocID="{15D6EF1E-EED2-491E-A3B6-9578D3880CF4}" presName="level2Shape" presStyleLbl="node2" presStyleIdx="1" presStyleCnt="2"/>
      <dgm:spPr/>
      <dgm:t>
        <a:bodyPr/>
        <a:lstStyle/>
        <a:p>
          <a:endParaRPr lang="en-US"/>
        </a:p>
      </dgm:t>
    </dgm:pt>
    <dgm:pt modelId="{DF31F6A2-8433-46BA-BDC4-26FC9240A7B7}" type="pres">
      <dgm:prSet presAssocID="{15D6EF1E-EED2-491E-A3B6-9578D3880CF4}" presName="hierChild3" presStyleCnt="0"/>
      <dgm:spPr/>
    </dgm:pt>
    <dgm:pt modelId="{A319F7B5-1BA8-4429-AA5C-2B9D259EF7CB}" type="pres">
      <dgm:prSet presAssocID="{523C37DD-13A0-45D1-8171-9D0E4DB6614E}" presName="bgShapesFlow" presStyleCnt="0"/>
      <dgm:spPr/>
    </dgm:pt>
  </dgm:ptLst>
  <dgm:cxnLst>
    <dgm:cxn modelId="{3525ABBD-3C1C-46B3-8078-34D51B3B4676}" type="presOf" srcId="{F41694A7-48EF-4650-A160-0EBD54A05058}" destId="{5AC4CBC8-EF6A-4420-8E56-3F1C3D6364E9}" srcOrd="0" destOrd="0" presId="urn:microsoft.com/office/officeart/2005/8/layout/hierarchy5"/>
    <dgm:cxn modelId="{9988FD9C-C129-4CC0-B0CC-091DA4E490B9}" type="presOf" srcId="{523C37DD-13A0-45D1-8171-9D0E4DB6614E}" destId="{F332B6E0-49B7-4203-843B-2C61C1FA7115}" srcOrd="0" destOrd="0" presId="urn:microsoft.com/office/officeart/2005/8/layout/hierarchy5"/>
    <dgm:cxn modelId="{E084C0EB-C59F-43B8-9EA9-9DE0D9B94765}" type="presOf" srcId="{15D6EF1E-EED2-491E-A3B6-9578D3880CF4}" destId="{C0AA8FF0-E0AD-4E3E-AFCD-46366787987D}" srcOrd="0" destOrd="0" presId="urn:microsoft.com/office/officeart/2005/8/layout/hierarchy5"/>
    <dgm:cxn modelId="{41F0F90C-D237-4CA4-A38F-F6596AF303A6}" type="presOf" srcId="{A0A942E6-09B0-49EE-A46A-905C1701C529}" destId="{F15AA26A-EA1E-4A58-92DA-1642684A36FD}" srcOrd="1" destOrd="0" presId="urn:microsoft.com/office/officeart/2005/8/layout/hierarchy5"/>
    <dgm:cxn modelId="{E667813D-B645-4292-ADE3-22C3D3F0841C}" srcId="{BC127FE4-87FE-4CA1-86F9-884D995B72C0}" destId="{B51B2C86-2A50-41DB-B15B-F80C5C55B361}" srcOrd="0" destOrd="0" parTransId="{BAE73914-012A-4A01-8C03-C7C05592AF67}" sibTransId="{78BD5A82-5661-4E16-9611-36090978C837}"/>
    <dgm:cxn modelId="{9E671051-EB19-40AC-A352-B922CF5586EC}" type="presOf" srcId="{8B1D7658-DACB-43B0-9E15-15869575C986}" destId="{19B026A5-837B-475F-AB26-4ED161A55C64}" srcOrd="0" destOrd="0" presId="urn:microsoft.com/office/officeart/2005/8/layout/hierarchy5"/>
    <dgm:cxn modelId="{6496C9F8-72BE-4BB9-BDB8-EDE820AB9C8A}" type="presOf" srcId="{624149C3-A61D-4B6F-BF81-8906CCA63E93}" destId="{B692C0EE-EE75-4674-B3AD-2762E5D2A242}" srcOrd="0" destOrd="0" presId="urn:microsoft.com/office/officeart/2005/8/layout/hierarchy5"/>
    <dgm:cxn modelId="{DC94F808-433A-4C39-9299-80835FBB2C85}" type="presOf" srcId="{624149C3-A61D-4B6F-BF81-8906CCA63E93}" destId="{1ECA31C9-A3AD-47BF-B5F0-495BC845FCAF}" srcOrd="1" destOrd="0" presId="urn:microsoft.com/office/officeart/2005/8/layout/hierarchy5"/>
    <dgm:cxn modelId="{AD0368CC-2AAF-469B-81B1-554DF2072766}" type="presOf" srcId="{33044AA3-5D5F-4D7B-AD92-480A56926133}" destId="{2547E25E-4EE8-45E4-B897-79C56ABD6545}" srcOrd="1" destOrd="0" presId="urn:microsoft.com/office/officeart/2005/8/layout/hierarchy5"/>
    <dgm:cxn modelId="{F94FA462-C8FE-4303-91F5-356238198D08}" type="presOf" srcId="{A0A942E6-09B0-49EE-A46A-905C1701C529}" destId="{2021FF66-9549-4CBF-BE63-3B108B3E5660}" srcOrd="0" destOrd="0" presId="urn:microsoft.com/office/officeart/2005/8/layout/hierarchy5"/>
    <dgm:cxn modelId="{61F0D8A4-75E4-4C4C-9734-26BB73F6A3DF}" type="presOf" srcId="{B51B2C86-2A50-41DB-B15B-F80C5C55B361}" destId="{B6699054-AD5E-4920-A8DB-719B13CC1C17}" srcOrd="0" destOrd="0" presId="urn:microsoft.com/office/officeart/2005/8/layout/hierarchy5"/>
    <dgm:cxn modelId="{8901D9DF-8F69-4ACB-AD85-2C2462BE1568}" srcId="{F41694A7-48EF-4650-A160-0EBD54A05058}" destId="{600F1485-A148-4E4E-AAE8-DEE378C6A542}" srcOrd="0" destOrd="0" parTransId="{5BB482F0-007A-409F-9696-AD561C1D6151}" sibTransId="{65C51521-454A-422E-886B-D6F2E2784593}"/>
    <dgm:cxn modelId="{DACBB294-01B3-4D79-BADC-81F96EF4A293}" srcId="{F41694A7-48EF-4650-A160-0EBD54A05058}" destId="{15D6EF1E-EED2-491E-A3B6-9578D3880CF4}" srcOrd="1" destOrd="0" parTransId="{624149C3-A61D-4B6F-BF81-8906CCA63E93}" sibTransId="{80C3096F-C970-4880-A1D5-B779A21FA50E}"/>
    <dgm:cxn modelId="{709610D8-D41B-4B30-8B64-D255046DB235}" srcId="{523C37DD-13A0-45D1-8171-9D0E4DB6614E}" destId="{F41694A7-48EF-4650-A160-0EBD54A05058}" srcOrd="0" destOrd="0" parTransId="{6FB56C82-97FB-428C-B261-C657E6A4C448}" sibTransId="{14F1C55E-70A1-4049-98F3-BBCCE9877EFE}"/>
    <dgm:cxn modelId="{920CC0B6-682B-443A-A6E4-9F36B824B284}" type="presOf" srcId="{5BB482F0-007A-409F-9696-AD561C1D6151}" destId="{DF3019AF-62E5-4399-8C04-50A8DC61D08C}" srcOrd="1" destOrd="0" presId="urn:microsoft.com/office/officeart/2005/8/layout/hierarchy5"/>
    <dgm:cxn modelId="{51A717B4-E1ED-4D48-A06C-9E1F6524C1AF}" srcId="{BC127FE4-87FE-4CA1-86F9-884D995B72C0}" destId="{8B1D7658-DACB-43B0-9E15-15869575C986}" srcOrd="1" destOrd="0" parTransId="{A0A942E6-09B0-49EE-A46A-905C1701C529}" sibTransId="{305C90C3-904D-45C1-A5CF-A8D20540BC9C}"/>
    <dgm:cxn modelId="{A272368F-C18E-42D7-AC7B-C5A61A5D4BC4}" type="presOf" srcId="{600F1485-A148-4E4E-AAE8-DEE378C6A542}" destId="{1F72FDA1-585F-43AE-8307-49302E3F5CDD}" srcOrd="0" destOrd="0" presId="urn:microsoft.com/office/officeart/2005/8/layout/hierarchy5"/>
    <dgm:cxn modelId="{DBDD4DD6-B456-47F7-8F93-D5A94180280E}" type="presOf" srcId="{BAE73914-012A-4A01-8C03-C7C05592AF67}" destId="{5D45A878-401A-4614-8918-146EEA70BC09}" srcOrd="1" destOrd="0" presId="urn:microsoft.com/office/officeart/2005/8/layout/hierarchy5"/>
    <dgm:cxn modelId="{053D8693-3B13-4220-BA12-3715BCF69FC2}" type="presOf" srcId="{BAE73914-012A-4A01-8C03-C7C05592AF67}" destId="{A9A910EB-2979-4AB0-A21C-40E74432EA85}" srcOrd="0" destOrd="0" presId="urn:microsoft.com/office/officeart/2005/8/layout/hierarchy5"/>
    <dgm:cxn modelId="{902152E5-78E5-4079-B503-C59EFEEC140A}" type="presOf" srcId="{33044AA3-5D5F-4D7B-AD92-480A56926133}" destId="{68226ABA-E861-4C17-A1B1-1D4C70B06010}" srcOrd="0" destOrd="0" presId="urn:microsoft.com/office/officeart/2005/8/layout/hierarchy5"/>
    <dgm:cxn modelId="{ED0F4C78-E2F8-4DB0-8AF9-040E8ACE6477}" type="presOf" srcId="{BC127FE4-87FE-4CA1-86F9-884D995B72C0}" destId="{870045A1-0D10-49ED-97B4-F082F3D8AA64}" srcOrd="0" destOrd="0" presId="urn:microsoft.com/office/officeart/2005/8/layout/hierarchy5"/>
    <dgm:cxn modelId="{514AFD67-CB46-4852-BA88-DDA189DDE809}" type="presOf" srcId="{5BB482F0-007A-409F-9696-AD561C1D6151}" destId="{DE9A36EC-43DA-4F2A-8646-E281D51D1648}" srcOrd="0" destOrd="0" presId="urn:microsoft.com/office/officeart/2005/8/layout/hierarchy5"/>
    <dgm:cxn modelId="{D03A2174-F5B5-4767-994F-E0A862B7BD61}" srcId="{600F1485-A148-4E4E-AAE8-DEE378C6A542}" destId="{BC127FE4-87FE-4CA1-86F9-884D995B72C0}" srcOrd="0" destOrd="0" parTransId="{33044AA3-5D5F-4D7B-AD92-480A56926133}" sibTransId="{B9B315DF-C17E-4B84-BF89-09D200EA6DA0}"/>
    <dgm:cxn modelId="{4BC76DE8-B359-45F2-B1DC-C865315074A9}" type="presParOf" srcId="{F332B6E0-49B7-4203-843B-2C61C1FA7115}" destId="{FEF3325F-EC55-4B2D-BF99-62A97A8D91C1}" srcOrd="0" destOrd="0" presId="urn:microsoft.com/office/officeart/2005/8/layout/hierarchy5"/>
    <dgm:cxn modelId="{75A31D07-B008-4FC3-99FC-E089D41EEC22}" type="presParOf" srcId="{FEF3325F-EC55-4B2D-BF99-62A97A8D91C1}" destId="{55DF288E-730D-4980-B16E-62D6251C0065}" srcOrd="0" destOrd="0" presId="urn:microsoft.com/office/officeart/2005/8/layout/hierarchy5"/>
    <dgm:cxn modelId="{73409BF4-CCC4-4909-8E66-BDE873EB5ED6}" type="presParOf" srcId="{55DF288E-730D-4980-B16E-62D6251C0065}" destId="{9643F203-68C0-470E-B67E-4D64A024CB5D}" srcOrd="0" destOrd="0" presId="urn:microsoft.com/office/officeart/2005/8/layout/hierarchy5"/>
    <dgm:cxn modelId="{37875753-85F6-4367-B977-ED572E98E947}" type="presParOf" srcId="{9643F203-68C0-470E-B67E-4D64A024CB5D}" destId="{5AC4CBC8-EF6A-4420-8E56-3F1C3D6364E9}" srcOrd="0" destOrd="0" presId="urn:microsoft.com/office/officeart/2005/8/layout/hierarchy5"/>
    <dgm:cxn modelId="{C0156D8B-D544-47A8-A95A-7385DDBC1430}" type="presParOf" srcId="{9643F203-68C0-470E-B67E-4D64A024CB5D}" destId="{1677C5A4-BEE9-4B1A-8A5A-3A85799E5DD8}" srcOrd="1" destOrd="0" presId="urn:microsoft.com/office/officeart/2005/8/layout/hierarchy5"/>
    <dgm:cxn modelId="{7263CE76-AA11-44AF-B399-DB6AC95E2925}" type="presParOf" srcId="{1677C5A4-BEE9-4B1A-8A5A-3A85799E5DD8}" destId="{DE9A36EC-43DA-4F2A-8646-E281D51D1648}" srcOrd="0" destOrd="0" presId="urn:microsoft.com/office/officeart/2005/8/layout/hierarchy5"/>
    <dgm:cxn modelId="{8289C40C-9946-4AED-B99A-32731AE10F81}" type="presParOf" srcId="{DE9A36EC-43DA-4F2A-8646-E281D51D1648}" destId="{DF3019AF-62E5-4399-8C04-50A8DC61D08C}" srcOrd="0" destOrd="0" presId="urn:microsoft.com/office/officeart/2005/8/layout/hierarchy5"/>
    <dgm:cxn modelId="{91EAD2B9-FC83-4DEF-A01E-DC69EE4AD2CF}" type="presParOf" srcId="{1677C5A4-BEE9-4B1A-8A5A-3A85799E5DD8}" destId="{9062D926-3F89-4E47-AAB5-5F3FD2247973}" srcOrd="1" destOrd="0" presId="urn:microsoft.com/office/officeart/2005/8/layout/hierarchy5"/>
    <dgm:cxn modelId="{45DD212E-C471-4E87-8E3C-FE1D675820A7}" type="presParOf" srcId="{9062D926-3F89-4E47-AAB5-5F3FD2247973}" destId="{1F72FDA1-585F-43AE-8307-49302E3F5CDD}" srcOrd="0" destOrd="0" presId="urn:microsoft.com/office/officeart/2005/8/layout/hierarchy5"/>
    <dgm:cxn modelId="{45BF933B-2984-4ADC-B42E-DEC039AD9652}" type="presParOf" srcId="{9062D926-3F89-4E47-AAB5-5F3FD2247973}" destId="{2C08D3C6-60D7-432C-91C5-A37AF22F6D21}" srcOrd="1" destOrd="0" presId="urn:microsoft.com/office/officeart/2005/8/layout/hierarchy5"/>
    <dgm:cxn modelId="{A68EB4B0-0772-408E-8DED-57B223CC23F3}" type="presParOf" srcId="{2C08D3C6-60D7-432C-91C5-A37AF22F6D21}" destId="{68226ABA-E861-4C17-A1B1-1D4C70B06010}" srcOrd="0" destOrd="0" presId="urn:microsoft.com/office/officeart/2005/8/layout/hierarchy5"/>
    <dgm:cxn modelId="{E4077F06-9646-4ACD-986D-EEACA2770F3C}" type="presParOf" srcId="{68226ABA-E861-4C17-A1B1-1D4C70B06010}" destId="{2547E25E-4EE8-45E4-B897-79C56ABD6545}" srcOrd="0" destOrd="0" presId="urn:microsoft.com/office/officeart/2005/8/layout/hierarchy5"/>
    <dgm:cxn modelId="{53CFA268-A495-4BB8-B239-90C8B4E1FD56}" type="presParOf" srcId="{2C08D3C6-60D7-432C-91C5-A37AF22F6D21}" destId="{15ED3BCF-BF41-4E05-921A-35C7CE5470D1}" srcOrd="1" destOrd="0" presId="urn:microsoft.com/office/officeart/2005/8/layout/hierarchy5"/>
    <dgm:cxn modelId="{B1BC8C12-FCCE-49C5-B7C4-39844881C0FB}" type="presParOf" srcId="{15ED3BCF-BF41-4E05-921A-35C7CE5470D1}" destId="{870045A1-0D10-49ED-97B4-F082F3D8AA64}" srcOrd="0" destOrd="0" presId="urn:microsoft.com/office/officeart/2005/8/layout/hierarchy5"/>
    <dgm:cxn modelId="{960A21BD-01F0-4E80-BE0D-D5D5299A2750}" type="presParOf" srcId="{15ED3BCF-BF41-4E05-921A-35C7CE5470D1}" destId="{11834452-665A-44F3-BFB8-C74EEFEE0AFE}" srcOrd="1" destOrd="0" presId="urn:microsoft.com/office/officeart/2005/8/layout/hierarchy5"/>
    <dgm:cxn modelId="{B373D705-8926-44B1-972F-F01E1F2A0F52}" type="presParOf" srcId="{11834452-665A-44F3-BFB8-C74EEFEE0AFE}" destId="{A9A910EB-2979-4AB0-A21C-40E74432EA85}" srcOrd="0" destOrd="0" presId="urn:microsoft.com/office/officeart/2005/8/layout/hierarchy5"/>
    <dgm:cxn modelId="{55F3BF2A-B148-4B5A-AAFC-F19C5B129A86}" type="presParOf" srcId="{A9A910EB-2979-4AB0-A21C-40E74432EA85}" destId="{5D45A878-401A-4614-8918-146EEA70BC09}" srcOrd="0" destOrd="0" presId="urn:microsoft.com/office/officeart/2005/8/layout/hierarchy5"/>
    <dgm:cxn modelId="{9A624FDF-74F2-421D-A274-354A885061D6}" type="presParOf" srcId="{11834452-665A-44F3-BFB8-C74EEFEE0AFE}" destId="{2C548A4B-D501-490A-B3A7-2D38E12B8829}" srcOrd="1" destOrd="0" presId="urn:microsoft.com/office/officeart/2005/8/layout/hierarchy5"/>
    <dgm:cxn modelId="{04C3BB66-51D2-45DF-975D-83073F27AF0E}" type="presParOf" srcId="{2C548A4B-D501-490A-B3A7-2D38E12B8829}" destId="{B6699054-AD5E-4920-A8DB-719B13CC1C17}" srcOrd="0" destOrd="0" presId="urn:microsoft.com/office/officeart/2005/8/layout/hierarchy5"/>
    <dgm:cxn modelId="{C6888634-22C8-4C49-B137-C114D4D35242}" type="presParOf" srcId="{2C548A4B-D501-490A-B3A7-2D38E12B8829}" destId="{3956ED86-EEE8-4D91-9226-5768FA118C5A}" srcOrd="1" destOrd="0" presId="urn:microsoft.com/office/officeart/2005/8/layout/hierarchy5"/>
    <dgm:cxn modelId="{90A41734-E977-4619-A482-5A09F1612087}" type="presParOf" srcId="{11834452-665A-44F3-BFB8-C74EEFEE0AFE}" destId="{2021FF66-9549-4CBF-BE63-3B108B3E5660}" srcOrd="2" destOrd="0" presId="urn:microsoft.com/office/officeart/2005/8/layout/hierarchy5"/>
    <dgm:cxn modelId="{24DF6273-AE4B-42CA-B19B-7276EE91DDD3}" type="presParOf" srcId="{2021FF66-9549-4CBF-BE63-3B108B3E5660}" destId="{F15AA26A-EA1E-4A58-92DA-1642684A36FD}" srcOrd="0" destOrd="0" presId="urn:microsoft.com/office/officeart/2005/8/layout/hierarchy5"/>
    <dgm:cxn modelId="{D0977647-121E-4DCD-9C21-80060F2A7354}" type="presParOf" srcId="{11834452-665A-44F3-BFB8-C74EEFEE0AFE}" destId="{270D78D5-F5F2-4C49-9BB2-5E42DD1D2A82}" srcOrd="3" destOrd="0" presId="urn:microsoft.com/office/officeart/2005/8/layout/hierarchy5"/>
    <dgm:cxn modelId="{ED8D8303-9C97-45C1-AF7F-4D6DBB1F1081}" type="presParOf" srcId="{270D78D5-F5F2-4C49-9BB2-5E42DD1D2A82}" destId="{19B026A5-837B-475F-AB26-4ED161A55C64}" srcOrd="0" destOrd="0" presId="urn:microsoft.com/office/officeart/2005/8/layout/hierarchy5"/>
    <dgm:cxn modelId="{BAFEF9FC-C189-4DE2-985A-7ED802434C77}" type="presParOf" srcId="{270D78D5-F5F2-4C49-9BB2-5E42DD1D2A82}" destId="{54BBBE95-64E5-4F46-AF0B-413069B25D31}" srcOrd="1" destOrd="0" presId="urn:microsoft.com/office/officeart/2005/8/layout/hierarchy5"/>
    <dgm:cxn modelId="{8A0B0FF0-B6E2-4040-BCC0-95F3A734A3B4}" type="presParOf" srcId="{1677C5A4-BEE9-4B1A-8A5A-3A85799E5DD8}" destId="{B692C0EE-EE75-4674-B3AD-2762E5D2A242}" srcOrd="2" destOrd="0" presId="urn:microsoft.com/office/officeart/2005/8/layout/hierarchy5"/>
    <dgm:cxn modelId="{E79BB402-5DA3-4012-B08E-80C9046D421B}" type="presParOf" srcId="{B692C0EE-EE75-4674-B3AD-2762E5D2A242}" destId="{1ECA31C9-A3AD-47BF-B5F0-495BC845FCAF}" srcOrd="0" destOrd="0" presId="urn:microsoft.com/office/officeart/2005/8/layout/hierarchy5"/>
    <dgm:cxn modelId="{399A774D-3D64-44EF-A823-CCA1F65D5B82}" type="presParOf" srcId="{1677C5A4-BEE9-4B1A-8A5A-3A85799E5DD8}" destId="{426D5C0D-66B9-4271-BA2B-A404B81B90F0}" srcOrd="3" destOrd="0" presId="urn:microsoft.com/office/officeart/2005/8/layout/hierarchy5"/>
    <dgm:cxn modelId="{60622731-D3F6-47BC-BDBF-AFA1FFE4855C}" type="presParOf" srcId="{426D5C0D-66B9-4271-BA2B-A404B81B90F0}" destId="{C0AA8FF0-E0AD-4E3E-AFCD-46366787987D}" srcOrd="0" destOrd="0" presId="urn:microsoft.com/office/officeart/2005/8/layout/hierarchy5"/>
    <dgm:cxn modelId="{34F22D85-6B00-4B13-9129-2B08A3B1A69C}" type="presParOf" srcId="{426D5C0D-66B9-4271-BA2B-A404B81B90F0}" destId="{DF31F6A2-8433-46BA-BDC4-26FC9240A7B7}" srcOrd="1" destOrd="0" presId="urn:microsoft.com/office/officeart/2005/8/layout/hierarchy5"/>
    <dgm:cxn modelId="{2879E2AE-A02C-4632-A140-9EB64B38AA73}" type="presParOf" srcId="{F332B6E0-49B7-4203-843B-2C61C1FA7115}" destId="{A319F7B5-1BA8-4429-AA5C-2B9D259EF7CB}"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509BF2-75F6-4C7F-B7F9-40ECD777065B}" type="datetimeFigureOut">
              <a:rPr lang="en-US" smtClean="0"/>
              <a:pPr/>
              <a:t>5/12/2011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153232-6B6C-43BC-94AB-9F3204D2E333}" type="slidenum">
              <a:rPr lang="en-US" smtClean="0"/>
              <a:pPr/>
              <a:t>‹#›</a:t>
            </a:fld>
            <a:endParaRPr lang="en-US"/>
          </a:p>
        </p:txBody>
      </p:sp>
    </p:spTree>
    <p:extLst>
      <p:ext uri="{BB962C8B-B14F-4D97-AF65-F5344CB8AC3E}">
        <p14:creationId xmlns:p14="http://schemas.microsoft.com/office/powerpoint/2010/main" val="1410715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091613D0-4D64-4759-83AB-F1DE6927C3B1}" type="slidenum">
              <a:rPr lang="es-ES" smtClean="0"/>
              <a:pPr/>
              <a:t>1</a:t>
            </a:fld>
            <a:endParaRPr lang="es-E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buFontTx/>
              <a:buChar char="•"/>
            </a:pPr>
            <a:endParaRPr lang="en-US" sz="1400" b="1"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txBox="1">
            <a:spLocks noGrp="1" noChangeArrowheads="1"/>
          </p:cNvSpPr>
          <p:nvPr/>
        </p:nvSpPr>
        <p:spPr bwMode="auto">
          <a:xfrm>
            <a:off x="3884414" y="8685895"/>
            <a:ext cx="2972098" cy="456595"/>
          </a:xfrm>
          <a:prstGeom prst="rect">
            <a:avLst/>
          </a:prstGeom>
          <a:noFill/>
          <a:ln w="9525">
            <a:noFill/>
            <a:miter lim="800000"/>
            <a:headEnd/>
            <a:tailEnd/>
          </a:ln>
        </p:spPr>
        <p:txBody>
          <a:bodyPr lIns="96661" tIns="48331" rIns="96661" bIns="48331" anchor="b"/>
          <a:lstStyle/>
          <a:p>
            <a:fld id="{FDC33DA6-C180-491E-8536-87C030D9A987}" type="slidenum">
              <a:rPr lang="es-ES" sz="1300">
                <a:solidFill>
                  <a:schemeClr val="tx1"/>
                </a:solidFill>
              </a:rPr>
              <a:pPr/>
              <a:t>10</a:t>
            </a:fld>
            <a:endParaRPr lang="es-ES" sz="1300">
              <a:solidFill>
                <a:schemeClr val="tx1"/>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153232-6B6C-43BC-94AB-9F3204D2E333}"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153232-6B6C-43BC-94AB-9F3204D2E33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153232-6B6C-43BC-94AB-9F3204D2E33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153232-6B6C-43BC-94AB-9F3204D2E333}"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153232-6B6C-43BC-94AB-9F3204D2E333}"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153232-6B6C-43BC-94AB-9F3204D2E33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153232-6B6C-43BC-94AB-9F3204D2E33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153232-6B6C-43BC-94AB-9F3204D2E33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F559CF-C070-4A6F-986B-3A3FF0A5AA93}" type="datetimeFigureOut">
              <a:rPr lang="en-US" smtClean="0"/>
              <a:pPr/>
              <a:t>5/12/2011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DEDC62-8479-4615-AE95-DABA39C8D3E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F559CF-C070-4A6F-986B-3A3FF0A5AA93}" type="datetimeFigureOut">
              <a:rPr lang="en-US" smtClean="0"/>
              <a:pPr/>
              <a:t>5/12/2011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DEDC62-8479-4615-AE95-DABA39C8D3E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F559CF-C070-4A6F-986B-3A3FF0A5AA93}" type="datetimeFigureOut">
              <a:rPr lang="en-US" smtClean="0"/>
              <a:pPr/>
              <a:t>5/12/2011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DEDC62-8479-4615-AE95-DABA39C8D3E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F559CF-C070-4A6F-986B-3A3FF0A5AA93}" type="datetimeFigureOut">
              <a:rPr lang="en-US" smtClean="0"/>
              <a:pPr/>
              <a:t>5/12/2011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DEDC62-8479-4615-AE95-DABA39C8D3E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F559CF-C070-4A6F-986B-3A3FF0A5AA93}" type="datetimeFigureOut">
              <a:rPr lang="en-US" smtClean="0"/>
              <a:pPr/>
              <a:t>5/12/2011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DEDC62-8479-4615-AE95-DABA39C8D3E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F559CF-C070-4A6F-986B-3A3FF0A5AA93}" type="datetimeFigureOut">
              <a:rPr lang="en-US" smtClean="0"/>
              <a:pPr/>
              <a:t>5/12/2011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DEDC62-8479-4615-AE95-DABA39C8D3E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F559CF-C070-4A6F-986B-3A3FF0A5AA93}" type="datetimeFigureOut">
              <a:rPr lang="en-US" smtClean="0"/>
              <a:pPr/>
              <a:t>5/12/2011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DEDC62-8479-4615-AE95-DABA39C8D3E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F559CF-C070-4A6F-986B-3A3FF0A5AA93}" type="datetimeFigureOut">
              <a:rPr lang="en-US" smtClean="0"/>
              <a:pPr/>
              <a:t>5/12/2011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DEDC62-8479-4615-AE95-DABA39C8D3E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F559CF-C070-4A6F-986B-3A3FF0A5AA93}" type="datetimeFigureOut">
              <a:rPr lang="en-US" smtClean="0"/>
              <a:pPr/>
              <a:t>5/12/2011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DEDC62-8479-4615-AE95-DABA39C8D3E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F559CF-C070-4A6F-986B-3A3FF0A5AA93}" type="datetimeFigureOut">
              <a:rPr lang="en-US" smtClean="0"/>
              <a:pPr/>
              <a:t>5/12/2011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DEDC62-8479-4615-AE95-DABA39C8D3E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F559CF-C070-4A6F-986B-3A3FF0A5AA93}" type="datetimeFigureOut">
              <a:rPr lang="en-US" smtClean="0"/>
              <a:pPr/>
              <a:t>5/12/2011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DEDC62-8479-4615-AE95-DABA39C8D3E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F559CF-C070-4A6F-986B-3A3FF0A5AA93}" type="datetimeFigureOut">
              <a:rPr lang="en-US" smtClean="0"/>
              <a:pPr/>
              <a:t>5/12/2011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DEDC62-8479-4615-AE95-DABA39C8D3E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blip.tv/file/3757148" TargetMode="External"/><Relationship Id="rId4" Type="http://schemas.openxmlformats.org/officeDocument/2006/relationships/hyperlink" Target="http://www.ilri.org/ibli/"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chart" Target="../charts/char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4"/>
          <p:cNvSpPr>
            <a:spLocks noChangeArrowheads="1"/>
          </p:cNvSpPr>
          <p:nvPr/>
        </p:nvSpPr>
        <p:spPr bwMode="auto">
          <a:xfrm>
            <a:off x="0" y="2768600"/>
            <a:ext cx="298450" cy="274638"/>
          </a:xfrm>
          <a:prstGeom prst="rect">
            <a:avLst/>
          </a:prstGeom>
          <a:noFill/>
          <a:ln w="9525">
            <a:noFill/>
            <a:miter lim="800000"/>
            <a:headEnd/>
            <a:tailEnd/>
          </a:ln>
        </p:spPr>
        <p:txBody>
          <a:bodyPr wrap="none" anchor="ctr">
            <a:spAutoFit/>
          </a:bodyPr>
          <a:lstStyle/>
          <a:p>
            <a:pPr algn="l"/>
            <a:r>
              <a:rPr lang="en-US" sz="1200">
                <a:solidFill>
                  <a:schemeClr val="tx1"/>
                </a:solidFill>
                <a:cs typeface="Times New Roman" pitchFamily="18" charset="0"/>
              </a:rPr>
              <a:t>   </a:t>
            </a:r>
            <a:endParaRPr lang="en-US" sz="2400">
              <a:solidFill>
                <a:schemeClr val="tx1"/>
              </a:solidFill>
            </a:endParaRPr>
          </a:p>
        </p:txBody>
      </p:sp>
      <p:sp>
        <p:nvSpPr>
          <p:cNvPr id="2052" name="Rectangle 5"/>
          <p:cNvSpPr>
            <a:spLocks noChangeArrowheads="1"/>
          </p:cNvSpPr>
          <p:nvPr/>
        </p:nvSpPr>
        <p:spPr bwMode="auto">
          <a:xfrm>
            <a:off x="0" y="3452813"/>
            <a:ext cx="336550" cy="274637"/>
          </a:xfrm>
          <a:prstGeom prst="rect">
            <a:avLst/>
          </a:prstGeom>
          <a:noFill/>
          <a:ln w="9525">
            <a:noFill/>
            <a:miter lim="800000"/>
            <a:headEnd/>
            <a:tailEnd/>
          </a:ln>
        </p:spPr>
        <p:txBody>
          <a:bodyPr wrap="none" anchor="ctr">
            <a:spAutoFit/>
          </a:bodyPr>
          <a:lstStyle/>
          <a:p>
            <a:pPr algn="l"/>
            <a:r>
              <a:rPr lang="en-US" sz="1200">
                <a:solidFill>
                  <a:schemeClr val="tx1"/>
                </a:solidFill>
                <a:cs typeface="Times New Roman" pitchFamily="18" charset="0"/>
              </a:rPr>
              <a:t>    </a:t>
            </a:r>
            <a:endParaRPr lang="en-US" sz="2400">
              <a:solidFill>
                <a:schemeClr val="tx1"/>
              </a:solidFill>
            </a:endParaRPr>
          </a:p>
        </p:txBody>
      </p:sp>
      <p:pic>
        <p:nvPicPr>
          <p:cNvPr id="2053" name="Picture 15" descr="Indexlogo1"/>
          <p:cNvPicPr>
            <a:picLocks noChangeAspect="1" noChangeArrowheads="1"/>
          </p:cNvPicPr>
          <p:nvPr/>
        </p:nvPicPr>
        <p:blipFill>
          <a:blip r:embed="rId3"/>
          <a:srcRect/>
          <a:stretch>
            <a:fillRect/>
          </a:stretch>
        </p:blipFill>
        <p:spPr bwMode="auto">
          <a:xfrm>
            <a:off x="0" y="0"/>
            <a:ext cx="9144000" cy="1306513"/>
          </a:xfrm>
          <a:prstGeom prst="rect">
            <a:avLst/>
          </a:prstGeom>
          <a:noFill/>
          <a:ln w="9525">
            <a:noFill/>
            <a:miter lim="800000"/>
            <a:headEnd/>
            <a:tailEnd/>
          </a:ln>
        </p:spPr>
      </p:pic>
      <p:sp>
        <p:nvSpPr>
          <p:cNvPr id="7" name="Title 6"/>
          <p:cNvSpPr>
            <a:spLocks noGrp="1"/>
          </p:cNvSpPr>
          <p:nvPr>
            <p:ph type="ctrTitle"/>
          </p:nvPr>
        </p:nvSpPr>
        <p:spPr>
          <a:xfrm>
            <a:off x="304800" y="2187575"/>
            <a:ext cx="8534400" cy="1470025"/>
          </a:xfrm>
        </p:spPr>
        <p:txBody>
          <a:bodyPr/>
          <a:lstStyle/>
          <a:p>
            <a:r>
              <a:rPr lang="en-GB" dirty="0" smtClean="0"/>
              <a:t>Training and Education of Purchasers</a:t>
            </a:r>
            <a:endParaRPr lang="en-US" dirty="0"/>
          </a:p>
        </p:txBody>
      </p:sp>
      <p:sp>
        <p:nvSpPr>
          <p:cNvPr id="8" name="Subtitle 7"/>
          <p:cNvSpPr>
            <a:spLocks noGrp="1"/>
          </p:cNvSpPr>
          <p:nvPr>
            <p:ph type="subTitle" idx="1"/>
          </p:nvPr>
        </p:nvSpPr>
        <p:spPr>
          <a:xfrm>
            <a:off x="685800" y="3429000"/>
            <a:ext cx="7696200" cy="1752600"/>
          </a:xfrm>
        </p:spPr>
        <p:txBody>
          <a:bodyPr>
            <a:normAutofit fontScale="85000" lnSpcReduction="20000"/>
          </a:bodyPr>
          <a:lstStyle/>
          <a:p>
            <a:r>
              <a:rPr lang="en-GB" b="1" dirty="0" smtClean="0">
                <a:solidFill>
                  <a:schemeClr val="accent2">
                    <a:lumMod val="50000"/>
                  </a:schemeClr>
                </a:solidFill>
              </a:rPr>
              <a:t>Insights and Challenges from IBLI in East Africa</a:t>
            </a:r>
          </a:p>
          <a:p>
            <a:endParaRPr lang="en-GB" b="1" dirty="0">
              <a:solidFill>
                <a:schemeClr val="accent2">
                  <a:lumMod val="50000"/>
                </a:schemeClr>
              </a:solidFill>
            </a:endParaRPr>
          </a:p>
          <a:p>
            <a:r>
              <a:rPr lang="en-GB" b="1" dirty="0" smtClean="0">
                <a:solidFill>
                  <a:schemeClr val="accent2">
                    <a:lumMod val="50000"/>
                  </a:schemeClr>
                </a:solidFill>
              </a:rPr>
              <a:t>Andrew Mude</a:t>
            </a:r>
          </a:p>
          <a:p>
            <a:r>
              <a:rPr lang="en-GB" b="1" dirty="0" smtClean="0">
                <a:solidFill>
                  <a:schemeClr val="accent2">
                    <a:lumMod val="50000"/>
                  </a:schemeClr>
                </a:solidFill>
              </a:rPr>
              <a:t>and Chris Barrett</a:t>
            </a:r>
            <a:endParaRPr lang="en-US" b="1" dirty="0">
              <a:solidFill>
                <a:schemeClr val="accent2">
                  <a:lumMod val="50000"/>
                </a:schemeClr>
              </a:solidFill>
            </a:endParaRPr>
          </a:p>
        </p:txBody>
      </p:sp>
      <p:pic>
        <p:nvPicPr>
          <p:cNvPr id="9"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3112" y="5867400"/>
            <a:ext cx="3388288" cy="93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2057400" y="5858470"/>
            <a:ext cx="4572000" cy="923330"/>
          </a:xfrm>
          <a:prstGeom prst="rect">
            <a:avLst/>
          </a:prstGeom>
        </p:spPr>
        <p:txBody>
          <a:bodyPr>
            <a:spAutoFit/>
          </a:bodyPr>
          <a:lstStyle/>
          <a:p>
            <a:r>
              <a:rPr lang="en-US" b="1" dirty="0" smtClean="0"/>
              <a:t>I4 Technical Meeting</a:t>
            </a:r>
          </a:p>
          <a:p>
            <a:r>
              <a:rPr lang="en-US" b="1" dirty="0" smtClean="0"/>
              <a:t>13-14 May 2011</a:t>
            </a:r>
          </a:p>
          <a:p>
            <a:r>
              <a:rPr lang="en-US" b="1" dirty="0" smtClean="0"/>
              <a:t>Washington, DC</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6"/>
          <p:cNvSpPr>
            <a:spLocks noChangeArrowheads="1"/>
          </p:cNvSpPr>
          <p:nvPr/>
        </p:nvSpPr>
        <p:spPr bwMode="auto">
          <a:xfrm>
            <a:off x="0" y="3452813"/>
            <a:ext cx="336550" cy="274637"/>
          </a:xfrm>
          <a:prstGeom prst="rect">
            <a:avLst/>
          </a:prstGeom>
          <a:noFill/>
          <a:ln w="9525">
            <a:noFill/>
            <a:miter lim="800000"/>
            <a:headEnd/>
            <a:tailEnd/>
          </a:ln>
        </p:spPr>
        <p:txBody>
          <a:bodyPr wrap="none" anchor="ctr">
            <a:spAutoFit/>
          </a:bodyPr>
          <a:lstStyle/>
          <a:p>
            <a:r>
              <a:rPr lang="en-US" sz="1200">
                <a:solidFill>
                  <a:schemeClr val="tx1"/>
                </a:solidFill>
                <a:cs typeface="Times New Roman" pitchFamily="18" charset="0"/>
              </a:rPr>
              <a:t>    </a:t>
            </a:r>
            <a:endParaRPr lang="en-US" sz="2400">
              <a:solidFill>
                <a:schemeClr val="tx1"/>
              </a:solidFill>
            </a:endParaRPr>
          </a:p>
        </p:txBody>
      </p:sp>
      <p:pic>
        <p:nvPicPr>
          <p:cNvPr id="84999" name="Picture 2" descr="Opening slide Global_PPT copy"/>
          <p:cNvPicPr>
            <a:picLocks noChangeAspect="1" noChangeArrowheads="1"/>
          </p:cNvPicPr>
          <p:nvPr/>
        </p:nvPicPr>
        <p:blipFill>
          <a:blip r:embed="rId3">
            <a:lum contrast="6000"/>
          </a:blip>
          <a:srcRect t="46228" r="15834" b="26836"/>
          <a:stretch>
            <a:fillRect/>
          </a:stretch>
        </p:blipFill>
        <p:spPr bwMode="auto">
          <a:xfrm>
            <a:off x="0" y="5410200"/>
            <a:ext cx="9144000" cy="1447800"/>
          </a:xfrm>
          <a:prstGeom prst="rect">
            <a:avLst/>
          </a:prstGeom>
          <a:noFill/>
          <a:ln w="9525">
            <a:noFill/>
            <a:miter lim="800000"/>
            <a:headEnd/>
            <a:tailEnd/>
          </a:ln>
        </p:spPr>
      </p:pic>
      <p:sp>
        <p:nvSpPr>
          <p:cNvPr id="85000" name="Text Box 8"/>
          <p:cNvSpPr txBox="1">
            <a:spLocks noChangeArrowheads="1"/>
          </p:cNvSpPr>
          <p:nvPr/>
        </p:nvSpPr>
        <p:spPr bwMode="auto">
          <a:xfrm>
            <a:off x="3962400" y="2133600"/>
            <a:ext cx="184150" cy="579438"/>
          </a:xfrm>
          <a:prstGeom prst="rect">
            <a:avLst/>
          </a:prstGeom>
          <a:noFill/>
          <a:ln w="9525">
            <a:noFill/>
            <a:miter lim="800000"/>
            <a:headEnd/>
            <a:tailEnd/>
          </a:ln>
          <a:effectLst/>
        </p:spPr>
        <p:txBody>
          <a:bodyPr wrap="none">
            <a:spAutoFit/>
          </a:bodyPr>
          <a:lstStyle/>
          <a:p>
            <a:endParaRPr lang="en-US"/>
          </a:p>
        </p:txBody>
      </p:sp>
      <p:sp>
        <p:nvSpPr>
          <p:cNvPr id="85001" name="Text Box 9"/>
          <p:cNvSpPr txBox="1">
            <a:spLocks noChangeArrowheads="1"/>
          </p:cNvSpPr>
          <p:nvPr/>
        </p:nvSpPr>
        <p:spPr bwMode="auto">
          <a:xfrm>
            <a:off x="2209800" y="2057400"/>
            <a:ext cx="4633912" cy="2646878"/>
          </a:xfrm>
          <a:prstGeom prst="rect">
            <a:avLst/>
          </a:prstGeom>
          <a:noFill/>
          <a:ln w="9525">
            <a:noFill/>
            <a:miter lim="800000"/>
            <a:headEnd/>
            <a:tailEnd/>
          </a:ln>
          <a:effectLst/>
        </p:spPr>
        <p:txBody>
          <a:bodyPr wrap="square">
            <a:spAutoFit/>
          </a:bodyPr>
          <a:lstStyle/>
          <a:p>
            <a:pPr algn="ctr"/>
            <a:r>
              <a:rPr lang="en-US" sz="2800" b="1" dirty="0"/>
              <a:t>Thank </a:t>
            </a:r>
            <a:r>
              <a:rPr lang="en-US" sz="2800" b="1" dirty="0" smtClean="0"/>
              <a:t>you and stay tuned!</a:t>
            </a:r>
            <a:endParaRPr lang="en-US" sz="2800" b="1" dirty="0"/>
          </a:p>
          <a:p>
            <a:pPr algn="ctr"/>
            <a:endParaRPr lang="en-GB" b="1" dirty="0"/>
          </a:p>
          <a:p>
            <a:pPr algn="ctr"/>
            <a:r>
              <a:rPr lang="en-GB" sz="2400" b="1" dirty="0"/>
              <a:t>For more information please visit</a:t>
            </a:r>
            <a:r>
              <a:rPr lang="en-GB" sz="2400" b="1" dirty="0" smtClean="0"/>
              <a:t>:</a:t>
            </a:r>
            <a:endParaRPr lang="en-GB" sz="2400" b="1" dirty="0"/>
          </a:p>
          <a:p>
            <a:pPr algn="ctr"/>
            <a:r>
              <a:rPr lang="en-GB" sz="2400" b="1" dirty="0">
                <a:solidFill>
                  <a:schemeClr val="tx2">
                    <a:lumMod val="60000"/>
                    <a:lumOff val="40000"/>
                  </a:schemeClr>
                </a:solidFill>
                <a:hlinkClick r:id="rId4"/>
              </a:rPr>
              <a:t>www.ilri.org/ibli</a:t>
            </a:r>
            <a:r>
              <a:rPr lang="en-GB" sz="2400" b="1" dirty="0" smtClean="0">
                <a:solidFill>
                  <a:schemeClr val="tx2">
                    <a:lumMod val="60000"/>
                    <a:lumOff val="40000"/>
                  </a:schemeClr>
                </a:solidFill>
                <a:hlinkClick r:id="rId4"/>
              </a:rPr>
              <a:t>/</a:t>
            </a:r>
            <a:endParaRPr lang="en-US" sz="2400" b="1" dirty="0" smtClean="0">
              <a:solidFill>
                <a:schemeClr val="tx2">
                  <a:lumMod val="60000"/>
                  <a:lumOff val="40000"/>
                </a:schemeClr>
              </a:solidFill>
            </a:endParaRPr>
          </a:p>
          <a:p>
            <a:pPr algn="ctr"/>
            <a:endParaRPr lang="en-GB" sz="2400" b="1" dirty="0" smtClean="0">
              <a:solidFill>
                <a:schemeClr val="tx2">
                  <a:lumMod val="60000"/>
                  <a:lumOff val="40000"/>
                </a:schemeClr>
              </a:solidFill>
            </a:endParaRPr>
          </a:p>
          <a:p>
            <a:pPr algn="ctr"/>
            <a:r>
              <a:rPr lang="en-GB" sz="2400" b="1" dirty="0" smtClean="0"/>
              <a:t>Or watch, </a:t>
            </a:r>
          </a:p>
          <a:p>
            <a:pPr algn="ctr"/>
            <a:r>
              <a:rPr lang="en-US" sz="2400" b="1" dirty="0" smtClean="0">
                <a:hlinkClick r:id="rId5"/>
              </a:rPr>
              <a:t>http://blip.tv/file/3757148</a:t>
            </a:r>
            <a:endParaRPr lang="en-US" sz="2400" b="1" dirty="0">
              <a:solidFill>
                <a:schemeClr val="tx2">
                  <a:lumMod val="60000"/>
                  <a:lumOff val="40000"/>
                </a:schemeClr>
              </a:solidFill>
            </a:endParaRPr>
          </a:p>
        </p:txBody>
      </p:sp>
      <p:pic>
        <p:nvPicPr>
          <p:cNvPr id="12" name="Picture 15" descr="Indexlogo1"/>
          <p:cNvPicPr>
            <a:picLocks noChangeAspect="1" noChangeArrowheads="1"/>
          </p:cNvPicPr>
          <p:nvPr/>
        </p:nvPicPr>
        <p:blipFill>
          <a:blip r:embed="rId6"/>
          <a:srcRect/>
          <a:stretch>
            <a:fillRect/>
          </a:stretch>
        </p:blipFill>
        <p:spPr bwMode="auto">
          <a:xfrm>
            <a:off x="0" y="0"/>
            <a:ext cx="9144000" cy="1306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5-Point Star 6"/>
          <p:cNvSpPr/>
          <p:nvPr/>
        </p:nvSpPr>
        <p:spPr>
          <a:xfrm rot="5112991">
            <a:off x="6092525" y="2340719"/>
            <a:ext cx="3492679" cy="3511504"/>
          </a:xfrm>
          <a:prstGeom prst="star5">
            <a:avLst/>
          </a:prstGeom>
          <a:solidFill>
            <a:srgbClr val="FFFF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0"/>
            <a:ext cx="9144000" cy="914400"/>
          </a:xfrm>
          <a:prstGeom prst="rect">
            <a:avLst/>
          </a:prstGeom>
          <a:solidFill>
            <a:srgbClr val="800000"/>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t>What Are We Educating About?</a:t>
            </a:r>
            <a:endParaRPr lang="en-US" sz="3600" b="1" dirty="0"/>
          </a:p>
        </p:txBody>
      </p:sp>
      <p:sp>
        <p:nvSpPr>
          <p:cNvPr id="5" name="TextBox 4"/>
          <p:cNvSpPr txBox="1"/>
          <p:nvPr/>
        </p:nvSpPr>
        <p:spPr>
          <a:xfrm>
            <a:off x="609600" y="1295400"/>
            <a:ext cx="8229600" cy="5509200"/>
          </a:xfrm>
          <a:prstGeom prst="rect">
            <a:avLst/>
          </a:prstGeom>
          <a:noFill/>
        </p:spPr>
        <p:txBody>
          <a:bodyPr wrap="square" rtlCol="0">
            <a:spAutoFit/>
          </a:bodyPr>
          <a:lstStyle/>
          <a:p>
            <a:pPr>
              <a:buFont typeface="Wingdings" pitchFamily="2" charset="2"/>
              <a:buChar char="Ø"/>
            </a:pPr>
            <a:r>
              <a:rPr lang="en-GB" sz="3200" dirty="0"/>
              <a:t> </a:t>
            </a:r>
            <a:r>
              <a:rPr lang="en-GB" sz="3200" dirty="0" smtClean="0"/>
              <a:t>Objective</a:t>
            </a:r>
            <a:r>
              <a:rPr lang="en-GB" dirty="0" smtClean="0"/>
              <a:t>:</a:t>
            </a:r>
          </a:p>
          <a:p>
            <a:pPr lvl="1"/>
            <a:r>
              <a:rPr lang="en-GB" sz="2000" dirty="0" smtClean="0"/>
              <a:t>Ensure clients understand the IBLI product and coverage features enough to allow them to make informed purchasing decisions.</a:t>
            </a:r>
          </a:p>
          <a:p>
            <a:pPr lvl="1"/>
            <a:endParaRPr lang="en-GB" sz="2000" dirty="0"/>
          </a:p>
          <a:p>
            <a:pPr>
              <a:buFont typeface="Wingdings" pitchFamily="2" charset="2"/>
              <a:buChar char="Ø"/>
            </a:pPr>
            <a:r>
              <a:rPr lang="en-GB" sz="2000" dirty="0" smtClean="0"/>
              <a:t>  Set aside the Response Function and focus on the Index:</a:t>
            </a:r>
          </a:p>
          <a:p>
            <a:pPr>
              <a:buFont typeface="Wingdings" pitchFamily="2" charset="2"/>
              <a:buChar char="Ø"/>
            </a:pPr>
            <a:endParaRPr lang="en-GB" sz="2000" dirty="0"/>
          </a:p>
          <a:p>
            <a:pPr>
              <a:buFont typeface="Wingdings" pitchFamily="2" charset="2"/>
              <a:buChar char="Ø"/>
            </a:pPr>
            <a:endParaRPr lang="en-GB" sz="2000" dirty="0" smtClean="0"/>
          </a:p>
          <a:p>
            <a:pPr>
              <a:buFont typeface="Wingdings" pitchFamily="2" charset="2"/>
              <a:buChar char="Ø"/>
            </a:pPr>
            <a:endParaRPr lang="en-GB" sz="2000" dirty="0"/>
          </a:p>
          <a:p>
            <a:pPr>
              <a:buFont typeface="Wingdings" pitchFamily="2" charset="2"/>
              <a:buChar char="Ø"/>
            </a:pPr>
            <a:endParaRPr lang="en-GB" sz="2000" dirty="0" smtClean="0"/>
          </a:p>
          <a:p>
            <a:pPr>
              <a:buFont typeface="Wingdings" pitchFamily="2" charset="2"/>
              <a:buChar char="Ø"/>
            </a:pPr>
            <a:endParaRPr lang="en-GB" sz="2000" dirty="0"/>
          </a:p>
          <a:p>
            <a:pPr>
              <a:buFont typeface="Wingdings" pitchFamily="2" charset="2"/>
              <a:buChar char="Ø"/>
            </a:pPr>
            <a:endParaRPr lang="en-GB" sz="2000" dirty="0" smtClean="0"/>
          </a:p>
          <a:p>
            <a:pPr>
              <a:buFont typeface="Wingdings" pitchFamily="2" charset="2"/>
              <a:buChar char="Ø"/>
            </a:pPr>
            <a:endParaRPr lang="en-GB" sz="2000" dirty="0"/>
          </a:p>
          <a:p>
            <a:pPr>
              <a:buFont typeface="Wingdings" pitchFamily="2" charset="2"/>
              <a:buChar char="Ø"/>
            </a:pPr>
            <a:endParaRPr lang="en-GB" sz="2000" dirty="0" smtClean="0"/>
          </a:p>
          <a:p>
            <a:pPr>
              <a:buFont typeface="Wingdings" pitchFamily="2" charset="2"/>
              <a:buChar char="Ø"/>
            </a:pPr>
            <a:r>
              <a:rPr lang="en-GB" sz="2000" dirty="0" smtClean="0"/>
              <a:t>  We counter our </a:t>
            </a:r>
            <a:r>
              <a:rPr lang="en-GB" sz="2000" dirty="0" err="1" smtClean="0"/>
              <a:t>underemphasis</a:t>
            </a:r>
            <a:r>
              <a:rPr lang="en-GB" sz="2000" dirty="0" smtClean="0"/>
              <a:t> on the technical mechanics of the response function by placing an emphasis on basis risk.  The Response Function is complex. But because the Index (predicted livestock mortality) is  in easily understandable units of the insurable risk it is easier to explain.</a:t>
            </a:r>
          </a:p>
        </p:txBody>
      </p:sp>
      <p:graphicFrame>
        <p:nvGraphicFramePr>
          <p:cNvPr id="6" name="Diagram 5"/>
          <p:cNvGraphicFramePr/>
          <p:nvPr/>
        </p:nvGraphicFramePr>
        <p:xfrm>
          <a:off x="533400" y="3352800"/>
          <a:ext cx="8229600" cy="160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14400"/>
          </a:xfrm>
          <a:prstGeom prst="rect">
            <a:avLst/>
          </a:prstGeom>
          <a:solidFill>
            <a:srgbClr val="800000"/>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t>Key IBLI Extension Messages</a:t>
            </a:r>
            <a:endParaRPr lang="en-US" sz="3600" b="1" dirty="0"/>
          </a:p>
        </p:txBody>
      </p:sp>
      <p:pic>
        <p:nvPicPr>
          <p:cNvPr id="1026" name="Picture 2"/>
          <p:cNvPicPr>
            <a:picLocks noChangeAspect="1" noChangeArrowheads="1"/>
          </p:cNvPicPr>
          <p:nvPr/>
        </p:nvPicPr>
        <p:blipFill>
          <a:blip r:embed="rId3"/>
          <a:srcRect/>
          <a:stretch>
            <a:fillRect/>
          </a:stretch>
        </p:blipFill>
        <p:spPr bwMode="auto">
          <a:xfrm>
            <a:off x="5276850" y="1038225"/>
            <a:ext cx="3714750" cy="2924175"/>
          </a:xfrm>
          <a:prstGeom prst="rect">
            <a:avLst/>
          </a:prstGeom>
          <a:noFill/>
          <a:ln w="9525">
            <a:noFill/>
            <a:miter lim="800000"/>
            <a:headEnd/>
            <a:tailEnd/>
          </a:ln>
          <a:effectLst/>
        </p:spPr>
      </p:pic>
      <p:sp>
        <p:nvSpPr>
          <p:cNvPr id="8" name="TextBox 7"/>
          <p:cNvSpPr txBox="1"/>
          <p:nvPr/>
        </p:nvSpPr>
        <p:spPr>
          <a:xfrm>
            <a:off x="152400" y="1676400"/>
            <a:ext cx="5715000" cy="4524315"/>
          </a:xfrm>
          <a:prstGeom prst="rect">
            <a:avLst/>
          </a:prstGeom>
          <a:noFill/>
        </p:spPr>
        <p:txBody>
          <a:bodyPr wrap="square" rtlCol="0">
            <a:spAutoFit/>
          </a:bodyPr>
          <a:lstStyle/>
          <a:p>
            <a:pPr>
              <a:lnSpc>
                <a:spcPct val="150000"/>
              </a:lnSpc>
              <a:buFont typeface="Wingdings" pitchFamily="2" charset="2"/>
              <a:buChar char="Ø"/>
            </a:pPr>
            <a:r>
              <a:rPr lang="en-GB" sz="3200" dirty="0" smtClean="0"/>
              <a:t> Level of Risk Coverage</a:t>
            </a:r>
          </a:p>
          <a:p>
            <a:pPr>
              <a:lnSpc>
                <a:spcPct val="150000"/>
              </a:lnSpc>
              <a:buFont typeface="Wingdings" pitchFamily="2" charset="2"/>
              <a:buChar char="Ø"/>
            </a:pPr>
            <a:r>
              <a:rPr lang="en-GB" sz="3200" dirty="0"/>
              <a:t>Basis risk</a:t>
            </a:r>
          </a:p>
          <a:p>
            <a:pPr lvl="1">
              <a:spcBef>
                <a:spcPts val="600"/>
              </a:spcBef>
              <a:spcAft>
                <a:spcPts val="600"/>
              </a:spcAft>
              <a:buFont typeface="Arial" pitchFamily="34" charset="0"/>
              <a:buChar char="•"/>
            </a:pPr>
            <a:r>
              <a:rPr lang="en-GB" sz="2400" dirty="0"/>
              <a:t> Index is area-average </a:t>
            </a:r>
            <a:endParaRPr lang="en-GB" sz="2400" dirty="0" smtClean="0"/>
          </a:p>
          <a:p>
            <a:pPr lvl="1">
              <a:spcBef>
                <a:spcPts val="600"/>
              </a:spcBef>
              <a:spcAft>
                <a:spcPts val="600"/>
              </a:spcAft>
            </a:pPr>
            <a:r>
              <a:rPr lang="en-GB" sz="2400" dirty="0" smtClean="0"/>
              <a:t>predicted </a:t>
            </a:r>
            <a:r>
              <a:rPr lang="en-GB" sz="2400" dirty="0"/>
              <a:t>livestock mortality</a:t>
            </a:r>
          </a:p>
          <a:p>
            <a:pPr lvl="1">
              <a:spcBef>
                <a:spcPts val="600"/>
              </a:spcBef>
              <a:spcAft>
                <a:spcPts val="600"/>
              </a:spcAft>
              <a:buFont typeface="Arial" pitchFamily="34" charset="0"/>
              <a:buChar char="•"/>
            </a:pPr>
            <a:r>
              <a:rPr lang="en-GB" sz="2400" dirty="0"/>
              <a:t> Payment </a:t>
            </a:r>
            <a:r>
              <a:rPr lang="en-GB" sz="2400" dirty="0" smtClean="0"/>
              <a:t>on </a:t>
            </a:r>
            <a:r>
              <a:rPr lang="en-GB" sz="2400" dirty="0"/>
              <a:t>area-specific index</a:t>
            </a:r>
          </a:p>
          <a:p>
            <a:pPr>
              <a:lnSpc>
                <a:spcPct val="150000"/>
              </a:lnSpc>
              <a:buFont typeface="Wingdings" pitchFamily="2" charset="2"/>
              <a:buChar char="Ø"/>
            </a:pPr>
            <a:r>
              <a:rPr lang="en-GB" sz="3000" dirty="0" smtClean="0"/>
              <a:t> Premiums</a:t>
            </a:r>
          </a:p>
          <a:p>
            <a:pPr>
              <a:lnSpc>
                <a:spcPct val="150000"/>
              </a:lnSpc>
              <a:buFont typeface="Wingdings" pitchFamily="2" charset="2"/>
              <a:buChar char="Ø"/>
            </a:pPr>
            <a:r>
              <a:rPr lang="en-GB" sz="3000" dirty="0"/>
              <a:t> </a:t>
            </a:r>
            <a:r>
              <a:rPr lang="en-GB" sz="3000" dirty="0" smtClean="0"/>
              <a:t>Temporal and Spatial Coverage</a:t>
            </a:r>
          </a:p>
        </p:txBody>
      </p:sp>
      <p:pic>
        <p:nvPicPr>
          <p:cNvPr id="5" name="Picture 8"/>
          <p:cNvPicPr>
            <a:picLocks noChangeAspect="1" noChangeArrowheads="1"/>
          </p:cNvPicPr>
          <p:nvPr/>
        </p:nvPicPr>
        <p:blipFill>
          <a:blip r:embed="rId4"/>
          <a:srcRect l="10408" t="24834" r="27106" b="26239"/>
          <a:stretch>
            <a:fillRect/>
          </a:stretch>
        </p:blipFill>
        <p:spPr bwMode="auto">
          <a:xfrm>
            <a:off x="5867400" y="4060825"/>
            <a:ext cx="2604534" cy="2644775"/>
          </a:xfrm>
          <a:prstGeom prst="rect">
            <a:avLst/>
          </a:prstGeom>
          <a:solidFill>
            <a:schemeClr val="bg1"/>
          </a:solid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62000"/>
          </a:xfrm>
          <a:prstGeom prst="rect">
            <a:avLst/>
          </a:prstGeom>
          <a:solidFill>
            <a:srgbClr val="800000"/>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t>Awareness and Uptake</a:t>
            </a:r>
            <a:endParaRPr lang="en-US" sz="3200" b="1" dirty="0"/>
          </a:p>
        </p:txBody>
      </p:sp>
      <p:graphicFrame>
        <p:nvGraphicFramePr>
          <p:cNvPr id="6" name="Diagram 5"/>
          <p:cNvGraphicFramePr/>
          <p:nvPr/>
        </p:nvGraphicFramePr>
        <p:xfrm>
          <a:off x="152400" y="1066800"/>
          <a:ext cx="8686800" cy="152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0" y="2971800"/>
            <a:ext cx="9144000" cy="762000"/>
          </a:xfrm>
          <a:prstGeom prst="rect">
            <a:avLst/>
          </a:prstGeom>
          <a:solidFill>
            <a:srgbClr val="800000"/>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t>Sources of Knowledge </a:t>
            </a:r>
            <a:r>
              <a:rPr lang="en-GB" sz="2800" b="1" dirty="0" smtClean="0"/>
              <a:t>(Among Purchasers)</a:t>
            </a:r>
            <a:endParaRPr lang="en-US" sz="2800" b="1" dirty="0"/>
          </a:p>
        </p:txBody>
      </p:sp>
      <p:graphicFrame>
        <p:nvGraphicFramePr>
          <p:cNvPr id="7" name="Chart 6"/>
          <p:cNvGraphicFramePr/>
          <p:nvPr/>
        </p:nvGraphicFramePr>
        <p:xfrm>
          <a:off x="0" y="3886200"/>
          <a:ext cx="4495799" cy="29718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8" name="Chart 7"/>
          <p:cNvGraphicFramePr/>
          <p:nvPr/>
        </p:nvGraphicFramePr>
        <p:xfrm>
          <a:off x="4648200" y="3886200"/>
          <a:ext cx="4495800" cy="2971800"/>
        </p:xfrm>
        <a:graphic>
          <a:graphicData uri="http://schemas.openxmlformats.org/drawingml/2006/chart">
            <c:chart xmlns:c="http://schemas.openxmlformats.org/drawingml/2006/chart" xmlns:r="http://schemas.openxmlformats.org/officeDocument/2006/relationships" r:id="rId9"/>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62000"/>
          </a:xfrm>
          <a:prstGeom prst="rect">
            <a:avLst/>
          </a:prstGeom>
          <a:solidFill>
            <a:srgbClr val="800000"/>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t>Degree of Knowledge </a:t>
            </a:r>
            <a:r>
              <a:rPr lang="en-GB" sz="2400" b="1" dirty="0" smtClean="0"/>
              <a:t>(Among those who know)</a:t>
            </a:r>
            <a:endParaRPr lang="en-US" sz="2400" b="1" dirty="0"/>
          </a:p>
        </p:txBody>
      </p:sp>
      <p:graphicFrame>
        <p:nvGraphicFramePr>
          <p:cNvPr id="11" name="Table 10"/>
          <p:cNvGraphicFramePr>
            <a:graphicFrameLocks noGrp="1"/>
          </p:cNvGraphicFramePr>
          <p:nvPr/>
        </p:nvGraphicFramePr>
        <p:xfrm>
          <a:off x="76200" y="2590800"/>
          <a:ext cx="8991600" cy="2209800"/>
        </p:xfrm>
        <a:graphic>
          <a:graphicData uri="http://schemas.openxmlformats.org/drawingml/2006/table">
            <a:tbl>
              <a:tblPr/>
              <a:tblGrid>
                <a:gridCol w="3949291"/>
                <a:gridCol w="934907"/>
                <a:gridCol w="1062082"/>
                <a:gridCol w="237165"/>
                <a:gridCol w="1154885"/>
                <a:gridCol w="690867"/>
                <a:gridCol w="962403"/>
              </a:tblGrid>
              <a:tr h="1090675">
                <a:tc>
                  <a:txBody>
                    <a:bodyPr/>
                    <a:lstStyle/>
                    <a:p>
                      <a:pPr algn="ctr" fontAlgn="ctr"/>
                      <a:r>
                        <a:rPr lang="en-US" sz="1400" b="1" i="0" u="none" strike="noStrike" dirty="0">
                          <a:solidFill>
                            <a:srgbClr val="000000"/>
                          </a:solidFill>
                          <a:latin typeface="Calibri"/>
                        </a:rPr>
                        <a:t>Based on your understanding of IBLI, how often do you have to pay a </a:t>
                      </a:r>
                      <a:r>
                        <a:rPr lang="en-US" sz="1400" b="1" i="0" u="none" strike="noStrike" dirty="0" smtClean="0">
                          <a:solidFill>
                            <a:srgbClr val="000000"/>
                          </a:solidFill>
                          <a:latin typeface="Calibri"/>
                        </a:rPr>
                        <a:t>premium </a:t>
                      </a:r>
                      <a:r>
                        <a:rPr lang="en-US" sz="1400" b="1" i="0" u="none" strike="noStrike" dirty="0">
                          <a:solidFill>
                            <a:srgbClr val="000000"/>
                          </a:solidFill>
                          <a:latin typeface="Calibri"/>
                        </a:rPr>
                        <a:t>in order to remain insured.</a:t>
                      </a:r>
                    </a:p>
                  </a:txBody>
                  <a:tcPr marL="7002" marR="7002" marT="7002" marB="0" anchor="ctr">
                    <a:lnL>
                      <a:noFill/>
                    </a:lnL>
                    <a:lnR>
                      <a:noFill/>
                    </a:lnR>
                    <a:lnT>
                      <a:noFill/>
                    </a:lnT>
                    <a:lnB>
                      <a:noFill/>
                    </a:lnB>
                    <a:solidFill>
                      <a:srgbClr val="95B3D7"/>
                    </a:solidFill>
                  </a:tcPr>
                </a:tc>
                <a:tc>
                  <a:txBody>
                    <a:bodyPr/>
                    <a:lstStyle/>
                    <a:p>
                      <a:pPr algn="ctr" fontAlgn="ctr"/>
                      <a:r>
                        <a:rPr lang="en-US" sz="1400" b="1" i="0" u="none" strike="noStrike" dirty="0">
                          <a:solidFill>
                            <a:srgbClr val="000000"/>
                          </a:solidFill>
                          <a:latin typeface="Calibri"/>
                        </a:rPr>
                        <a:t>Did not Purchase IBLI</a:t>
                      </a:r>
                    </a:p>
                  </a:txBody>
                  <a:tcPr marL="7002" marR="7002" marT="7002" marB="0" anchor="ctr">
                    <a:lnL>
                      <a:noFill/>
                    </a:lnL>
                    <a:lnR>
                      <a:noFill/>
                    </a:lnR>
                    <a:lnT>
                      <a:noFill/>
                    </a:lnT>
                    <a:lnB>
                      <a:noFill/>
                    </a:lnB>
                  </a:tcPr>
                </a:tc>
                <a:tc>
                  <a:txBody>
                    <a:bodyPr/>
                    <a:lstStyle/>
                    <a:p>
                      <a:pPr algn="ctr" fontAlgn="ctr"/>
                      <a:r>
                        <a:rPr lang="en-US" sz="1400" b="1" i="0" u="none" strike="noStrike" dirty="0">
                          <a:solidFill>
                            <a:srgbClr val="000000"/>
                          </a:solidFill>
                          <a:latin typeface="Calibri"/>
                        </a:rPr>
                        <a:t>Purchased IBLI</a:t>
                      </a:r>
                    </a:p>
                  </a:txBody>
                  <a:tcPr marL="7002" marR="7002" marT="7002" marB="0" anchor="ctr">
                    <a:lnL>
                      <a:noFill/>
                    </a:lnL>
                    <a:lnR>
                      <a:noFill/>
                    </a:lnR>
                    <a:lnT>
                      <a:noFill/>
                    </a:lnT>
                    <a:lnB>
                      <a:noFill/>
                    </a:lnB>
                  </a:tcPr>
                </a:tc>
                <a:tc>
                  <a:txBody>
                    <a:bodyPr/>
                    <a:lstStyle/>
                    <a:p>
                      <a:pPr algn="ctr" fontAlgn="ctr"/>
                      <a:r>
                        <a:rPr lang="en-US" sz="1400" b="1" i="0" u="none" strike="noStrike">
                          <a:solidFill>
                            <a:srgbClr val="C5BE97"/>
                          </a:solidFill>
                          <a:latin typeface="Calibri"/>
                        </a:rPr>
                        <a:t> </a:t>
                      </a:r>
                    </a:p>
                  </a:txBody>
                  <a:tcPr marL="7002" marR="7002" marT="7002" marB="0" anchor="ctr">
                    <a:lnL>
                      <a:noFill/>
                    </a:lnL>
                    <a:lnR>
                      <a:noFill/>
                    </a:lnR>
                    <a:lnT>
                      <a:noFill/>
                    </a:lnT>
                    <a:lnB>
                      <a:noFill/>
                    </a:lnB>
                    <a:solidFill>
                      <a:srgbClr val="EEECE1"/>
                    </a:solidFill>
                  </a:tcPr>
                </a:tc>
                <a:tc>
                  <a:txBody>
                    <a:bodyPr/>
                    <a:lstStyle/>
                    <a:p>
                      <a:pPr algn="ctr" fontAlgn="ctr"/>
                      <a:r>
                        <a:rPr lang="en-US" sz="1400" b="1" i="0" u="none" strike="noStrike">
                          <a:solidFill>
                            <a:srgbClr val="000000"/>
                          </a:solidFill>
                          <a:latin typeface="Calibri"/>
                        </a:rPr>
                        <a:t>ILRI Game/Survey Most Important Info Source</a:t>
                      </a:r>
                    </a:p>
                  </a:txBody>
                  <a:tcPr marL="7002" marR="7002" marT="7002" marB="0" anchor="ctr">
                    <a:lnL>
                      <a:noFill/>
                    </a:lnL>
                    <a:lnR>
                      <a:noFill/>
                    </a:lnR>
                    <a:lnT>
                      <a:noFill/>
                    </a:lnT>
                    <a:lnB>
                      <a:noFill/>
                    </a:lnB>
                  </a:tcPr>
                </a:tc>
                <a:tc>
                  <a:txBody>
                    <a:bodyPr/>
                    <a:lstStyle/>
                    <a:p>
                      <a:pPr algn="ctr" fontAlgn="ctr"/>
                      <a:r>
                        <a:rPr lang="en-US" sz="1400" b="1" i="0" u="none" strike="noStrike">
                          <a:solidFill>
                            <a:srgbClr val="000000"/>
                          </a:solidFill>
                          <a:latin typeface="Calibri"/>
                        </a:rPr>
                        <a:t>VIP most Important Info Source</a:t>
                      </a:r>
                    </a:p>
                  </a:txBody>
                  <a:tcPr marL="7002" marR="7002" marT="7002" marB="0" anchor="ctr">
                    <a:lnL>
                      <a:noFill/>
                    </a:lnL>
                    <a:lnR>
                      <a:noFill/>
                    </a:lnR>
                    <a:lnT>
                      <a:noFill/>
                    </a:lnT>
                    <a:lnB>
                      <a:noFill/>
                    </a:lnB>
                  </a:tcPr>
                </a:tc>
                <a:tc>
                  <a:txBody>
                    <a:bodyPr/>
                    <a:lstStyle/>
                    <a:p>
                      <a:pPr algn="ctr" fontAlgn="ctr"/>
                      <a:r>
                        <a:rPr lang="en-US" sz="1400" b="1" i="0" u="none" strike="noStrike">
                          <a:solidFill>
                            <a:srgbClr val="000000"/>
                          </a:solidFill>
                          <a:latin typeface="Calibri"/>
                        </a:rPr>
                        <a:t>Other info source most important</a:t>
                      </a:r>
                    </a:p>
                  </a:txBody>
                  <a:tcPr marL="7002" marR="7002" marT="7002" marB="0" anchor="ctr">
                    <a:lnL>
                      <a:noFill/>
                    </a:lnL>
                    <a:lnR>
                      <a:noFill/>
                    </a:lnR>
                    <a:lnT>
                      <a:noFill/>
                    </a:lnT>
                    <a:lnB>
                      <a:noFill/>
                    </a:lnB>
                  </a:tcPr>
                </a:tc>
              </a:tr>
              <a:tr h="223825">
                <a:tc>
                  <a:txBody>
                    <a:bodyPr/>
                    <a:lstStyle/>
                    <a:p>
                      <a:pPr algn="l" fontAlgn="b"/>
                      <a:r>
                        <a:rPr lang="en-US" sz="1400" b="1" i="0" u="none" strike="noStrike" dirty="0">
                          <a:solidFill>
                            <a:srgbClr val="000000"/>
                          </a:solidFill>
                          <a:latin typeface="Calibri"/>
                        </a:rPr>
                        <a:t>once every 6 months</a:t>
                      </a:r>
                    </a:p>
                  </a:txBody>
                  <a:tcPr marL="7002" marR="7002" marT="7002" marB="0" anchor="b">
                    <a:lnL>
                      <a:noFill/>
                    </a:lnL>
                    <a:lnR>
                      <a:noFill/>
                    </a:lnR>
                    <a:lnT>
                      <a:noFill/>
                    </a:lnT>
                    <a:lnB>
                      <a:noFill/>
                    </a:lnB>
                  </a:tcPr>
                </a:tc>
                <a:tc>
                  <a:txBody>
                    <a:bodyPr/>
                    <a:lstStyle/>
                    <a:p>
                      <a:pPr algn="ctr" fontAlgn="ctr"/>
                      <a:r>
                        <a:rPr lang="en-US" sz="1400" b="0" i="0" u="none" strike="noStrike">
                          <a:solidFill>
                            <a:srgbClr val="000000"/>
                          </a:solidFill>
                          <a:latin typeface="Calibri"/>
                        </a:rPr>
                        <a:t>14.72</a:t>
                      </a:r>
                    </a:p>
                  </a:txBody>
                  <a:tcPr marL="7002" marR="7002" marT="7002" marB="0" anchor="ctr">
                    <a:lnL>
                      <a:noFill/>
                    </a:lnL>
                    <a:lnR>
                      <a:noFill/>
                    </a:lnR>
                    <a:lnT>
                      <a:noFill/>
                    </a:lnT>
                    <a:lnB>
                      <a:noFill/>
                    </a:lnB>
                  </a:tcPr>
                </a:tc>
                <a:tc>
                  <a:txBody>
                    <a:bodyPr/>
                    <a:lstStyle/>
                    <a:p>
                      <a:pPr algn="ctr" fontAlgn="ctr"/>
                      <a:r>
                        <a:rPr lang="en-US" sz="1400" b="0" i="0" u="none" strike="noStrike" dirty="0">
                          <a:solidFill>
                            <a:srgbClr val="000000"/>
                          </a:solidFill>
                          <a:latin typeface="Calibri"/>
                        </a:rPr>
                        <a:t>18.9</a:t>
                      </a:r>
                    </a:p>
                  </a:txBody>
                  <a:tcPr marL="7002" marR="7002" marT="7002" marB="0" anchor="ctr">
                    <a:lnL>
                      <a:noFill/>
                    </a:lnL>
                    <a:lnR>
                      <a:noFill/>
                    </a:lnR>
                    <a:lnT>
                      <a:noFill/>
                    </a:lnT>
                    <a:lnB>
                      <a:noFill/>
                    </a:lnB>
                  </a:tcPr>
                </a:tc>
                <a:tc>
                  <a:txBody>
                    <a:bodyPr/>
                    <a:lstStyle/>
                    <a:p>
                      <a:pPr algn="ctr" fontAlgn="ctr"/>
                      <a:r>
                        <a:rPr lang="en-US" sz="1400" b="0" i="0" u="none" strike="noStrike">
                          <a:solidFill>
                            <a:srgbClr val="C5BE97"/>
                          </a:solidFill>
                          <a:latin typeface="Calibri"/>
                        </a:rPr>
                        <a:t> </a:t>
                      </a:r>
                    </a:p>
                  </a:txBody>
                  <a:tcPr marL="7002" marR="7002" marT="7002" marB="0" anchor="ctr">
                    <a:lnL>
                      <a:noFill/>
                    </a:lnL>
                    <a:lnR>
                      <a:noFill/>
                    </a:lnR>
                    <a:lnT>
                      <a:noFill/>
                    </a:lnT>
                    <a:lnB>
                      <a:noFill/>
                    </a:lnB>
                    <a:solidFill>
                      <a:srgbClr val="EEECE1"/>
                    </a:solidFill>
                  </a:tcPr>
                </a:tc>
                <a:tc>
                  <a:txBody>
                    <a:bodyPr/>
                    <a:lstStyle/>
                    <a:p>
                      <a:pPr algn="ctr" fontAlgn="ctr"/>
                      <a:r>
                        <a:rPr lang="en-US" sz="1400" b="0" i="0" u="none" strike="noStrike">
                          <a:solidFill>
                            <a:srgbClr val="000000"/>
                          </a:solidFill>
                          <a:latin typeface="Calibri"/>
                        </a:rPr>
                        <a:t>15.57</a:t>
                      </a:r>
                    </a:p>
                  </a:txBody>
                  <a:tcPr marL="7002" marR="7002" marT="7002" marB="0" anchor="ctr">
                    <a:lnL>
                      <a:noFill/>
                    </a:lnL>
                    <a:lnR>
                      <a:noFill/>
                    </a:lnR>
                    <a:lnT>
                      <a:noFill/>
                    </a:lnT>
                    <a:lnB>
                      <a:noFill/>
                    </a:lnB>
                  </a:tcPr>
                </a:tc>
                <a:tc>
                  <a:txBody>
                    <a:bodyPr/>
                    <a:lstStyle/>
                    <a:p>
                      <a:pPr algn="ctr" fontAlgn="ctr"/>
                      <a:r>
                        <a:rPr lang="en-US" sz="1400" b="0" i="0" u="none" strike="noStrike">
                          <a:solidFill>
                            <a:srgbClr val="000000"/>
                          </a:solidFill>
                          <a:latin typeface="Calibri"/>
                        </a:rPr>
                        <a:t>20.72</a:t>
                      </a:r>
                    </a:p>
                  </a:txBody>
                  <a:tcPr marL="7002" marR="7002" marT="7002" marB="0" anchor="ctr">
                    <a:lnL>
                      <a:noFill/>
                    </a:lnL>
                    <a:lnR>
                      <a:noFill/>
                    </a:lnR>
                    <a:lnT>
                      <a:noFill/>
                    </a:lnT>
                    <a:lnB>
                      <a:noFill/>
                    </a:lnB>
                  </a:tcPr>
                </a:tc>
                <a:tc>
                  <a:txBody>
                    <a:bodyPr/>
                    <a:lstStyle/>
                    <a:p>
                      <a:pPr algn="ctr" fontAlgn="ctr"/>
                      <a:r>
                        <a:rPr lang="en-US" sz="1400" b="0" i="0" u="none" strike="noStrike">
                          <a:solidFill>
                            <a:srgbClr val="000000"/>
                          </a:solidFill>
                          <a:latin typeface="Calibri"/>
                        </a:rPr>
                        <a:t>11.71</a:t>
                      </a:r>
                    </a:p>
                  </a:txBody>
                  <a:tcPr marL="7002" marR="7002" marT="7002" marB="0" anchor="ctr">
                    <a:lnL>
                      <a:noFill/>
                    </a:lnL>
                    <a:lnR>
                      <a:noFill/>
                    </a:lnR>
                    <a:lnT>
                      <a:noFill/>
                    </a:lnT>
                    <a:lnB>
                      <a:noFill/>
                    </a:lnB>
                  </a:tcPr>
                </a:tc>
              </a:tr>
              <a:tr h="223825">
                <a:tc>
                  <a:txBody>
                    <a:bodyPr/>
                    <a:lstStyle/>
                    <a:p>
                      <a:pPr algn="l" fontAlgn="b"/>
                      <a:r>
                        <a:rPr lang="en-US" sz="1400" b="1" i="0" u="none" strike="noStrike" dirty="0">
                          <a:solidFill>
                            <a:srgbClr val="000000"/>
                          </a:solidFill>
                          <a:latin typeface="Calibri"/>
                        </a:rPr>
                        <a:t>once every year</a:t>
                      </a:r>
                    </a:p>
                  </a:txBody>
                  <a:tcPr marL="7002" marR="7002" marT="7002" marB="0" anchor="b">
                    <a:lnL>
                      <a:noFill/>
                    </a:lnL>
                    <a:lnR>
                      <a:noFill/>
                    </a:lnR>
                    <a:lnT>
                      <a:noFill/>
                    </a:lnT>
                    <a:lnB>
                      <a:noFill/>
                    </a:lnB>
                  </a:tcPr>
                </a:tc>
                <a:tc>
                  <a:txBody>
                    <a:bodyPr/>
                    <a:lstStyle/>
                    <a:p>
                      <a:pPr algn="ctr" fontAlgn="ctr"/>
                      <a:r>
                        <a:rPr lang="en-US" sz="1400" b="0" i="0" u="none" strike="noStrike" dirty="0">
                          <a:solidFill>
                            <a:srgbClr val="000000"/>
                          </a:solidFill>
                          <a:latin typeface="Calibri"/>
                        </a:rPr>
                        <a:t>42.21</a:t>
                      </a:r>
                    </a:p>
                  </a:txBody>
                  <a:tcPr marL="7002" marR="7002" marT="7002" marB="0" anchor="ctr">
                    <a:lnL>
                      <a:noFill/>
                    </a:lnL>
                    <a:lnR>
                      <a:noFill/>
                    </a:lnR>
                    <a:lnT>
                      <a:noFill/>
                    </a:lnT>
                    <a:lnB>
                      <a:noFill/>
                    </a:lnB>
                    <a:solidFill>
                      <a:srgbClr val="F2DDDC"/>
                    </a:solidFill>
                  </a:tcPr>
                </a:tc>
                <a:tc>
                  <a:txBody>
                    <a:bodyPr/>
                    <a:lstStyle/>
                    <a:p>
                      <a:pPr algn="ctr" fontAlgn="ctr"/>
                      <a:r>
                        <a:rPr lang="en-US" sz="1400" b="0" i="0" u="none" strike="noStrike" dirty="0">
                          <a:solidFill>
                            <a:srgbClr val="000000"/>
                          </a:solidFill>
                          <a:latin typeface="Calibri"/>
                        </a:rPr>
                        <a:t>51.57</a:t>
                      </a:r>
                    </a:p>
                  </a:txBody>
                  <a:tcPr marL="7002" marR="7002" marT="7002" marB="0" anchor="ctr">
                    <a:lnL>
                      <a:noFill/>
                    </a:lnL>
                    <a:lnR>
                      <a:noFill/>
                    </a:lnR>
                    <a:lnT>
                      <a:noFill/>
                    </a:lnT>
                    <a:lnB>
                      <a:noFill/>
                    </a:lnB>
                    <a:solidFill>
                      <a:srgbClr val="F2DDDC"/>
                    </a:solidFill>
                  </a:tcPr>
                </a:tc>
                <a:tc>
                  <a:txBody>
                    <a:bodyPr/>
                    <a:lstStyle/>
                    <a:p>
                      <a:pPr algn="ctr" fontAlgn="ctr"/>
                      <a:r>
                        <a:rPr lang="en-US" sz="1400" b="0" i="0" u="none" strike="noStrike">
                          <a:solidFill>
                            <a:srgbClr val="C5BE97"/>
                          </a:solidFill>
                          <a:latin typeface="Calibri"/>
                        </a:rPr>
                        <a:t> </a:t>
                      </a:r>
                    </a:p>
                  </a:txBody>
                  <a:tcPr marL="7002" marR="7002" marT="7002" marB="0" anchor="ctr">
                    <a:lnL>
                      <a:noFill/>
                    </a:lnL>
                    <a:lnR>
                      <a:noFill/>
                    </a:lnR>
                    <a:lnT>
                      <a:noFill/>
                    </a:lnT>
                    <a:lnB>
                      <a:noFill/>
                    </a:lnB>
                    <a:solidFill>
                      <a:srgbClr val="EEECE1"/>
                    </a:solidFill>
                  </a:tcPr>
                </a:tc>
                <a:tc>
                  <a:txBody>
                    <a:bodyPr/>
                    <a:lstStyle/>
                    <a:p>
                      <a:pPr algn="ctr" fontAlgn="ctr"/>
                      <a:r>
                        <a:rPr lang="en-US" sz="1400" b="0" i="0" u="none" strike="noStrike">
                          <a:solidFill>
                            <a:srgbClr val="000000"/>
                          </a:solidFill>
                          <a:latin typeface="Calibri"/>
                        </a:rPr>
                        <a:t>51.23</a:t>
                      </a:r>
                    </a:p>
                  </a:txBody>
                  <a:tcPr marL="7002" marR="7002" marT="7002" marB="0" anchor="ctr">
                    <a:lnL>
                      <a:noFill/>
                    </a:lnL>
                    <a:lnR>
                      <a:noFill/>
                    </a:lnR>
                    <a:lnT>
                      <a:noFill/>
                    </a:lnT>
                    <a:lnB>
                      <a:noFill/>
                    </a:lnB>
                    <a:solidFill>
                      <a:srgbClr val="F2DDDC"/>
                    </a:solidFill>
                  </a:tcPr>
                </a:tc>
                <a:tc>
                  <a:txBody>
                    <a:bodyPr/>
                    <a:lstStyle/>
                    <a:p>
                      <a:pPr algn="ctr" fontAlgn="ctr"/>
                      <a:r>
                        <a:rPr lang="en-US" sz="1400" b="0" i="0" u="none" strike="noStrike">
                          <a:solidFill>
                            <a:srgbClr val="000000"/>
                          </a:solidFill>
                          <a:latin typeface="Calibri"/>
                        </a:rPr>
                        <a:t>41.83</a:t>
                      </a:r>
                    </a:p>
                  </a:txBody>
                  <a:tcPr marL="7002" marR="7002" marT="7002" marB="0" anchor="ctr">
                    <a:lnL>
                      <a:noFill/>
                    </a:lnL>
                    <a:lnR>
                      <a:noFill/>
                    </a:lnR>
                    <a:lnT>
                      <a:noFill/>
                    </a:lnT>
                    <a:lnB>
                      <a:noFill/>
                    </a:lnB>
                    <a:solidFill>
                      <a:srgbClr val="F2DDDC"/>
                    </a:solidFill>
                  </a:tcPr>
                </a:tc>
                <a:tc>
                  <a:txBody>
                    <a:bodyPr/>
                    <a:lstStyle/>
                    <a:p>
                      <a:pPr algn="ctr" fontAlgn="ctr"/>
                      <a:r>
                        <a:rPr lang="en-US" sz="1400" b="0" i="0" u="none" strike="noStrike">
                          <a:solidFill>
                            <a:srgbClr val="000000"/>
                          </a:solidFill>
                          <a:latin typeface="Calibri"/>
                        </a:rPr>
                        <a:t>43.24</a:t>
                      </a:r>
                    </a:p>
                  </a:txBody>
                  <a:tcPr marL="7002" marR="7002" marT="7002" marB="0" anchor="ctr">
                    <a:lnL>
                      <a:noFill/>
                    </a:lnL>
                    <a:lnR>
                      <a:noFill/>
                    </a:lnR>
                    <a:lnT>
                      <a:noFill/>
                    </a:lnT>
                    <a:lnB>
                      <a:noFill/>
                    </a:lnB>
                    <a:solidFill>
                      <a:srgbClr val="F2DDDC"/>
                    </a:solidFill>
                  </a:tcPr>
                </a:tc>
              </a:tr>
              <a:tr h="223825">
                <a:tc>
                  <a:txBody>
                    <a:bodyPr/>
                    <a:lstStyle/>
                    <a:p>
                      <a:pPr algn="l" fontAlgn="b"/>
                      <a:r>
                        <a:rPr lang="en-US" sz="1400" b="1" i="0" u="none" strike="noStrike" dirty="0">
                          <a:solidFill>
                            <a:srgbClr val="000000"/>
                          </a:solidFill>
                          <a:latin typeface="Calibri"/>
                        </a:rPr>
                        <a:t>once every 2 years</a:t>
                      </a:r>
                    </a:p>
                  </a:txBody>
                  <a:tcPr marL="7002" marR="7002" marT="7002" marB="0" anchor="b">
                    <a:lnL>
                      <a:noFill/>
                    </a:lnL>
                    <a:lnR>
                      <a:noFill/>
                    </a:lnR>
                    <a:lnT>
                      <a:noFill/>
                    </a:lnT>
                    <a:lnB>
                      <a:noFill/>
                    </a:lnB>
                  </a:tcPr>
                </a:tc>
                <a:tc>
                  <a:txBody>
                    <a:bodyPr/>
                    <a:lstStyle/>
                    <a:p>
                      <a:pPr algn="ctr" fontAlgn="ctr"/>
                      <a:r>
                        <a:rPr lang="en-US" sz="1400" b="0" i="0" u="none" strike="noStrike">
                          <a:solidFill>
                            <a:srgbClr val="000000"/>
                          </a:solidFill>
                          <a:latin typeface="Calibri"/>
                        </a:rPr>
                        <a:t>0.65</a:t>
                      </a:r>
                    </a:p>
                  </a:txBody>
                  <a:tcPr marL="7002" marR="7002" marT="7002" marB="0" anchor="ctr">
                    <a:lnL>
                      <a:noFill/>
                    </a:lnL>
                    <a:lnR>
                      <a:noFill/>
                    </a:lnR>
                    <a:lnT>
                      <a:noFill/>
                    </a:lnT>
                    <a:lnB>
                      <a:noFill/>
                    </a:lnB>
                  </a:tcPr>
                </a:tc>
                <a:tc>
                  <a:txBody>
                    <a:bodyPr/>
                    <a:lstStyle/>
                    <a:p>
                      <a:pPr algn="ctr" fontAlgn="ctr"/>
                      <a:r>
                        <a:rPr lang="en-US" sz="1400" b="0" i="0" u="none" strike="noStrike" dirty="0">
                          <a:solidFill>
                            <a:srgbClr val="000000"/>
                          </a:solidFill>
                          <a:latin typeface="Calibri"/>
                        </a:rPr>
                        <a:t>1.18</a:t>
                      </a:r>
                    </a:p>
                  </a:txBody>
                  <a:tcPr marL="7002" marR="7002" marT="7002" marB="0" anchor="ctr">
                    <a:lnL>
                      <a:noFill/>
                    </a:lnL>
                    <a:lnR>
                      <a:noFill/>
                    </a:lnR>
                    <a:lnT>
                      <a:noFill/>
                    </a:lnT>
                    <a:lnB>
                      <a:noFill/>
                    </a:lnB>
                  </a:tcPr>
                </a:tc>
                <a:tc>
                  <a:txBody>
                    <a:bodyPr/>
                    <a:lstStyle/>
                    <a:p>
                      <a:pPr algn="ctr" fontAlgn="ctr"/>
                      <a:r>
                        <a:rPr lang="en-US" sz="1400" b="0" i="0" u="none" strike="noStrike" dirty="0">
                          <a:solidFill>
                            <a:srgbClr val="C5BE97"/>
                          </a:solidFill>
                          <a:latin typeface="Calibri"/>
                        </a:rPr>
                        <a:t> </a:t>
                      </a:r>
                    </a:p>
                  </a:txBody>
                  <a:tcPr marL="7002" marR="7002" marT="7002" marB="0" anchor="ctr">
                    <a:lnL>
                      <a:noFill/>
                    </a:lnL>
                    <a:lnR>
                      <a:noFill/>
                    </a:lnR>
                    <a:lnT>
                      <a:noFill/>
                    </a:lnT>
                    <a:lnB>
                      <a:noFill/>
                    </a:lnB>
                    <a:solidFill>
                      <a:srgbClr val="EEECE1"/>
                    </a:solidFill>
                  </a:tcPr>
                </a:tc>
                <a:tc>
                  <a:txBody>
                    <a:bodyPr/>
                    <a:lstStyle/>
                    <a:p>
                      <a:pPr algn="ctr" fontAlgn="ctr"/>
                      <a:r>
                        <a:rPr lang="en-US" sz="1400" b="0" i="0" u="none" strike="noStrike" dirty="0">
                          <a:solidFill>
                            <a:srgbClr val="000000"/>
                          </a:solidFill>
                          <a:latin typeface="Calibri"/>
                        </a:rPr>
                        <a:t>0</a:t>
                      </a:r>
                    </a:p>
                  </a:txBody>
                  <a:tcPr marL="7002" marR="7002" marT="7002" marB="0" anchor="ctr">
                    <a:lnL>
                      <a:noFill/>
                    </a:lnL>
                    <a:lnR>
                      <a:noFill/>
                    </a:lnR>
                    <a:lnT>
                      <a:noFill/>
                    </a:lnT>
                    <a:lnB>
                      <a:noFill/>
                    </a:lnB>
                  </a:tcPr>
                </a:tc>
                <a:tc>
                  <a:txBody>
                    <a:bodyPr/>
                    <a:lstStyle/>
                    <a:p>
                      <a:pPr algn="ctr" fontAlgn="ctr"/>
                      <a:r>
                        <a:rPr lang="en-US" sz="1400" b="0" i="0" u="none" strike="noStrike">
                          <a:solidFill>
                            <a:srgbClr val="000000"/>
                          </a:solidFill>
                          <a:latin typeface="Calibri"/>
                        </a:rPr>
                        <a:t>1.2</a:t>
                      </a:r>
                    </a:p>
                  </a:txBody>
                  <a:tcPr marL="7002" marR="7002" marT="7002" marB="0" anchor="ctr">
                    <a:lnL>
                      <a:noFill/>
                    </a:lnL>
                    <a:lnR>
                      <a:noFill/>
                    </a:lnR>
                    <a:lnT>
                      <a:noFill/>
                    </a:lnT>
                    <a:lnB>
                      <a:noFill/>
                    </a:lnB>
                  </a:tcPr>
                </a:tc>
                <a:tc>
                  <a:txBody>
                    <a:bodyPr/>
                    <a:lstStyle/>
                    <a:p>
                      <a:pPr algn="ctr" fontAlgn="ctr"/>
                      <a:r>
                        <a:rPr lang="en-US" sz="1400" b="0" i="0" u="none" strike="noStrike">
                          <a:solidFill>
                            <a:srgbClr val="000000"/>
                          </a:solidFill>
                          <a:latin typeface="Calibri"/>
                        </a:rPr>
                        <a:t>1.35</a:t>
                      </a:r>
                    </a:p>
                  </a:txBody>
                  <a:tcPr marL="7002" marR="7002" marT="7002" marB="0" anchor="ctr">
                    <a:lnL>
                      <a:noFill/>
                    </a:lnL>
                    <a:lnR>
                      <a:noFill/>
                    </a:lnR>
                    <a:lnT>
                      <a:noFill/>
                    </a:lnT>
                    <a:lnB>
                      <a:noFill/>
                    </a:lnB>
                  </a:tcPr>
                </a:tc>
              </a:tr>
              <a:tr h="223825">
                <a:tc>
                  <a:txBody>
                    <a:bodyPr/>
                    <a:lstStyle/>
                    <a:p>
                      <a:pPr algn="l" fontAlgn="b"/>
                      <a:r>
                        <a:rPr lang="en-US" sz="1400" b="1" i="0" u="none" strike="noStrike">
                          <a:solidFill>
                            <a:srgbClr val="000000"/>
                          </a:solidFill>
                          <a:latin typeface="Calibri"/>
                        </a:rPr>
                        <a:t>till compensation has been paid</a:t>
                      </a:r>
                    </a:p>
                  </a:txBody>
                  <a:tcPr marL="7002" marR="7002" marT="7002" marB="0" anchor="b">
                    <a:lnL>
                      <a:noFill/>
                    </a:lnL>
                    <a:lnR>
                      <a:noFill/>
                    </a:lnR>
                    <a:lnT>
                      <a:noFill/>
                    </a:lnT>
                    <a:lnB>
                      <a:noFill/>
                    </a:lnB>
                  </a:tcPr>
                </a:tc>
                <a:tc>
                  <a:txBody>
                    <a:bodyPr/>
                    <a:lstStyle/>
                    <a:p>
                      <a:pPr algn="ctr" fontAlgn="ctr"/>
                      <a:r>
                        <a:rPr lang="en-US" sz="1400" b="0" i="0" u="none" strike="noStrike">
                          <a:solidFill>
                            <a:srgbClr val="000000"/>
                          </a:solidFill>
                          <a:latin typeface="Calibri"/>
                        </a:rPr>
                        <a:t>0.87</a:t>
                      </a:r>
                    </a:p>
                  </a:txBody>
                  <a:tcPr marL="7002" marR="7002" marT="7002" marB="0" anchor="ctr">
                    <a:lnL>
                      <a:noFill/>
                    </a:lnL>
                    <a:lnR>
                      <a:noFill/>
                    </a:lnR>
                    <a:lnT>
                      <a:noFill/>
                    </a:lnT>
                    <a:lnB>
                      <a:noFill/>
                    </a:lnB>
                  </a:tcPr>
                </a:tc>
                <a:tc>
                  <a:txBody>
                    <a:bodyPr/>
                    <a:lstStyle/>
                    <a:p>
                      <a:pPr algn="ctr" fontAlgn="ctr"/>
                      <a:r>
                        <a:rPr lang="en-US" sz="1400" b="0" i="0" u="none" strike="noStrike">
                          <a:solidFill>
                            <a:srgbClr val="000000"/>
                          </a:solidFill>
                          <a:latin typeface="Calibri"/>
                        </a:rPr>
                        <a:t>2.36</a:t>
                      </a:r>
                    </a:p>
                  </a:txBody>
                  <a:tcPr marL="7002" marR="7002" marT="7002" marB="0" anchor="ctr">
                    <a:lnL>
                      <a:noFill/>
                    </a:lnL>
                    <a:lnR>
                      <a:noFill/>
                    </a:lnR>
                    <a:lnT>
                      <a:noFill/>
                    </a:lnT>
                    <a:lnB>
                      <a:noFill/>
                    </a:lnB>
                  </a:tcPr>
                </a:tc>
                <a:tc>
                  <a:txBody>
                    <a:bodyPr/>
                    <a:lstStyle/>
                    <a:p>
                      <a:pPr algn="ctr" fontAlgn="ctr"/>
                      <a:r>
                        <a:rPr lang="en-US" sz="1400" b="0" i="0" u="none" strike="noStrike">
                          <a:solidFill>
                            <a:srgbClr val="C5BE97"/>
                          </a:solidFill>
                          <a:latin typeface="Calibri"/>
                        </a:rPr>
                        <a:t> </a:t>
                      </a:r>
                    </a:p>
                  </a:txBody>
                  <a:tcPr marL="7002" marR="7002" marT="7002" marB="0" anchor="ctr">
                    <a:lnL>
                      <a:noFill/>
                    </a:lnL>
                    <a:lnR>
                      <a:noFill/>
                    </a:lnR>
                    <a:lnT>
                      <a:noFill/>
                    </a:lnT>
                    <a:lnB>
                      <a:noFill/>
                    </a:lnB>
                    <a:solidFill>
                      <a:srgbClr val="EEECE1"/>
                    </a:solidFill>
                  </a:tcPr>
                </a:tc>
                <a:tc>
                  <a:txBody>
                    <a:bodyPr/>
                    <a:lstStyle/>
                    <a:p>
                      <a:pPr algn="ctr" fontAlgn="ctr"/>
                      <a:r>
                        <a:rPr lang="en-US" sz="1400" b="0" i="0" u="none" strike="noStrike" dirty="0">
                          <a:solidFill>
                            <a:srgbClr val="000000"/>
                          </a:solidFill>
                          <a:latin typeface="Calibri"/>
                        </a:rPr>
                        <a:t>2.05</a:t>
                      </a:r>
                    </a:p>
                  </a:txBody>
                  <a:tcPr marL="7002" marR="7002" marT="7002" marB="0" anchor="ctr">
                    <a:lnL>
                      <a:noFill/>
                    </a:lnL>
                    <a:lnR>
                      <a:noFill/>
                    </a:lnR>
                    <a:lnT>
                      <a:noFill/>
                    </a:lnT>
                    <a:lnB>
                      <a:noFill/>
                    </a:lnB>
                  </a:tcPr>
                </a:tc>
                <a:tc>
                  <a:txBody>
                    <a:bodyPr/>
                    <a:lstStyle/>
                    <a:p>
                      <a:pPr algn="ctr" fontAlgn="ctr"/>
                      <a:r>
                        <a:rPr lang="en-US" sz="1400" b="0" i="0" u="none" strike="noStrike" dirty="0">
                          <a:solidFill>
                            <a:srgbClr val="000000"/>
                          </a:solidFill>
                          <a:latin typeface="Calibri"/>
                        </a:rPr>
                        <a:t>1.59</a:t>
                      </a:r>
                    </a:p>
                  </a:txBody>
                  <a:tcPr marL="7002" marR="7002" marT="7002" marB="0" anchor="ctr">
                    <a:lnL>
                      <a:noFill/>
                    </a:lnL>
                    <a:lnR>
                      <a:noFill/>
                    </a:lnR>
                    <a:lnT>
                      <a:noFill/>
                    </a:lnT>
                    <a:lnB>
                      <a:noFill/>
                    </a:lnB>
                  </a:tcPr>
                </a:tc>
                <a:tc>
                  <a:txBody>
                    <a:bodyPr/>
                    <a:lstStyle/>
                    <a:p>
                      <a:pPr algn="ctr" fontAlgn="ctr"/>
                      <a:r>
                        <a:rPr lang="en-US" sz="1400" b="0" i="0" u="none" strike="noStrike">
                          <a:solidFill>
                            <a:srgbClr val="000000"/>
                          </a:solidFill>
                          <a:latin typeface="Calibri"/>
                        </a:rPr>
                        <a:t>0.45</a:t>
                      </a:r>
                    </a:p>
                  </a:txBody>
                  <a:tcPr marL="7002" marR="7002" marT="7002" marB="0" anchor="ctr">
                    <a:lnL>
                      <a:noFill/>
                    </a:lnL>
                    <a:lnR>
                      <a:noFill/>
                    </a:lnR>
                    <a:lnT>
                      <a:noFill/>
                    </a:lnT>
                    <a:lnB>
                      <a:noFill/>
                    </a:lnB>
                  </a:tcPr>
                </a:tc>
              </a:tr>
              <a:tr h="223825">
                <a:tc>
                  <a:txBody>
                    <a:bodyPr/>
                    <a:lstStyle/>
                    <a:p>
                      <a:pPr algn="l" fontAlgn="b"/>
                      <a:r>
                        <a:rPr lang="en-US" sz="1400" b="1" i="0" u="none" strike="noStrike">
                          <a:solidFill>
                            <a:srgbClr val="000000"/>
                          </a:solidFill>
                          <a:latin typeface="Calibri"/>
                        </a:rPr>
                        <a:t>dont know</a:t>
                      </a:r>
                    </a:p>
                  </a:txBody>
                  <a:tcPr marL="7002" marR="7002" marT="7002" marB="0" anchor="b">
                    <a:lnL>
                      <a:noFill/>
                    </a:lnL>
                    <a:lnR>
                      <a:noFill/>
                    </a:lnR>
                    <a:lnT>
                      <a:noFill/>
                    </a:lnT>
                    <a:lnB>
                      <a:noFill/>
                    </a:lnB>
                  </a:tcPr>
                </a:tc>
                <a:tc>
                  <a:txBody>
                    <a:bodyPr/>
                    <a:lstStyle/>
                    <a:p>
                      <a:pPr algn="ctr" fontAlgn="ctr"/>
                      <a:r>
                        <a:rPr lang="en-US" sz="1400" b="0" i="0" u="none" strike="noStrike">
                          <a:solidFill>
                            <a:srgbClr val="000000"/>
                          </a:solidFill>
                          <a:latin typeface="Calibri"/>
                        </a:rPr>
                        <a:t>41.56</a:t>
                      </a:r>
                    </a:p>
                  </a:txBody>
                  <a:tcPr marL="7002" marR="7002" marT="7002" marB="0" anchor="ctr">
                    <a:lnL>
                      <a:noFill/>
                    </a:lnL>
                    <a:lnR>
                      <a:noFill/>
                    </a:lnR>
                    <a:lnT>
                      <a:noFill/>
                    </a:lnT>
                    <a:lnB>
                      <a:noFill/>
                    </a:lnB>
                  </a:tcPr>
                </a:tc>
                <a:tc>
                  <a:txBody>
                    <a:bodyPr/>
                    <a:lstStyle/>
                    <a:p>
                      <a:pPr algn="ctr" fontAlgn="ctr"/>
                      <a:r>
                        <a:rPr lang="en-US" sz="1400" b="0" i="0" u="none" strike="noStrike">
                          <a:solidFill>
                            <a:srgbClr val="000000"/>
                          </a:solidFill>
                          <a:latin typeface="Calibri"/>
                        </a:rPr>
                        <a:t>25.98</a:t>
                      </a:r>
                    </a:p>
                  </a:txBody>
                  <a:tcPr marL="7002" marR="7002" marT="7002" marB="0" anchor="ctr">
                    <a:lnL>
                      <a:noFill/>
                    </a:lnL>
                    <a:lnR>
                      <a:noFill/>
                    </a:lnR>
                    <a:lnT>
                      <a:noFill/>
                    </a:lnT>
                    <a:lnB>
                      <a:noFill/>
                    </a:lnB>
                  </a:tcPr>
                </a:tc>
                <a:tc>
                  <a:txBody>
                    <a:bodyPr/>
                    <a:lstStyle/>
                    <a:p>
                      <a:pPr algn="ctr" fontAlgn="ctr"/>
                      <a:r>
                        <a:rPr lang="en-US" sz="1400" b="0" i="0" u="none" strike="noStrike">
                          <a:solidFill>
                            <a:srgbClr val="C5BE97"/>
                          </a:solidFill>
                          <a:latin typeface="Calibri"/>
                        </a:rPr>
                        <a:t> </a:t>
                      </a:r>
                    </a:p>
                  </a:txBody>
                  <a:tcPr marL="7002" marR="7002" marT="7002" marB="0" anchor="ctr">
                    <a:lnL>
                      <a:noFill/>
                    </a:lnL>
                    <a:lnR>
                      <a:noFill/>
                    </a:lnR>
                    <a:lnT>
                      <a:noFill/>
                    </a:lnT>
                    <a:lnB>
                      <a:noFill/>
                    </a:lnB>
                    <a:solidFill>
                      <a:srgbClr val="EEECE1"/>
                    </a:solidFill>
                  </a:tcPr>
                </a:tc>
                <a:tc>
                  <a:txBody>
                    <a:bodyPr/>
                    <a:lstStyle/>
                    <a:p>
                      <a:pPr algn="ctr" fontAlgn="ctr"/>
                      <a:r>
                        <a:rPr lang="en-US" sz="1400" b="0" i="0" u="none" strike="noStrike">
                          <a:solidFill>
                            <a:srgbClr val="000000"/>
                          </a:solidFill>
                          <a:latin typeface="Calibri"/>
                        </a:rPr>
                        <a:t>31.15</a:t>
                      </a:r>
                    </a:p>
                  </a:txBody>
                  <a:tcPr marL="7002" marR="7002" marT="7002" marB="0" anchor="ctr">
                    <a:lnL>
                      <a:noFill/>
                    </a:lnL>
                    <a:lnR>
                      <a:noFill/>
                    </a:lnR>
                    <a:lnT>
                      <a:noFill/>
                    </a:lnT>
                    <a:lnB>
                      <a:noFill/>
                    </a:lnB>
                  </a:tcPr>
                </a:tc>
                <a:tc>
                  <a:txBody>
                    <a:bodyPr/>
                    <a:lstStyle/>
                    <a:p>
                      <a:pPr algn="ctr" fontAlgn="ctr"/>
                      <a:r>
                        <a:rPr lang="en-US" sz="1400" b="0" i="0" u="none" strike="noStrike" dirty="0">
                          <a:solidFill>
                            <a:srgbClr val="000000"/>
                          </a:solidFill>
                          <a:latin typeface="Calibri"/>
                        </a:rPr>
                        <a:t>34.66</a:t>
                      </a:r>
                    </a:p>
                  </a:txBody>
                  <a:tcPr marL="7002" marR="7002" marT="7002" marB="0" anchor="ctr">
                    <a:lnL>
                      <a:noFill/>
                    </a:lnL>
                    <a:lnR>
                      <a:noFill/>
                    </a:lnR>
                    <a:lnT>
                      <a:noFill/>
                    </a:lnT>
                    <a:lnB>
                      <a:noFill/>
                    </a:lnB>
                  </a:tcPr>
                </a:tc>
                <a:tc>
                  <a:txBody>
                    <a:bodyPr/>
                    <a:lstStyle/>
                    <a:p>
                      <a:pPr algn="ctr" fontAlgn="ctr"/>
                      <a:r>
                        <a:rPr lang="en-US" sz="1400" b="0" i="0" u="none" strike="noStrike" dirty="0">
                          <a:solidFill>
                            <a:srgbClr val="000000"/>
                          </a:solidFill>
                          <a:latin typeface="Calibri"/>
                        </a:rPr>
                        <a:t>43.24</a:t>
                      </a:r>
                    </a:p>
                  </a:txBody>
                  <a:tcPr marL="7002" marR="7002" marT="7002" marB="0" anchor="ctr">
                    <a:lnL>
                      <a:noFill/>
                    </a:lnL>
                    <a:lnR>
                      <a:noFill/>
                    </a:lnR>
                    <a:lnT>
                      <a:noFill/>
                    </a:lnT>
                    <a:lnB>
                      <a:noFill/>
                    </a:lnB>
                  </a:tcPr>
                </a:tc>
              </a:tr>
            </a:tbl>
          </a:graphicData>
        </a:graphic>
      </p:graphicFrame>
      <p:graphicFrame>
        <p:nvGraphicFramePr>
          <p:cNvPr id="12" name="Table 11"/>
          <p:cNvGraphicFramePr>
            <a:graphicFrameLocks noGrp="1"/>
          </p:cNvGraphicFramePr>
          <p:nvPr/>
        </p:nvGraphicFramePr>
        <p:xfrm>
          <a:off x="76200" y="5114874"/>
          <a:ext cx="8915401" cy="1514526"/>
        </p:xfrm>
        <a:graphic>
          <a:graphicData uri="http://schemas.openxmlformats.org/drawingml/2006/table">
            <a:tbl>
              <a:tblPr/>
              <a:tblGrid>
                <a:gridCol w="3915824"/>
                <a:gridCol w="926984"/>
                <a:gridCol w="1053080"/>
                <a:gridCol w="235154"/>
                <a:gridCol w="1145098"/>
                <a:gridCol w="685013"/>
                <a:gridCol w="954248"/>
              </a:tblGrid>
              <a:tr h="863599">
                <a:tc>
                  <a:txBody>
                    <a:bodyPr/>
                    <a:lstStyle/>
                    <a:p>
                      <a:pPr algn="ctr" fontAlgn="ctr"/>
                      <a:r>
                        <a:rPr lang="en-US" sz="1400" b="1" i="0" u="none" strike="noStrike" dirty="0">
                          <a:solidFill>
                            <a:srgbClr val="000000"/>
                          </a:solidFill>
                          <a:latin typeface="Calibri"/>
                        </a:rPr>
                        <a:t>If you do not receive </a:t>
                      </a:r>
                      <a:r>
                        <a:rPr lang="en-US" sz="1400" b="1" i="0" u="none" strike="noStrike" dirty="0" smtClean="0">
                          <a:solidFill>
                            <a:srgbClr val="000000"/>
                          </a:solidFill>
                          <a:latin typeface="Calibri"/>
                        </a:rPr>
                        <a:t>indemnity </a:t>
                      </a:r>
                      <a:r>
                        <a:rPr lang="en-US" sz="1400" b="1" i="0" u="none" strike="noStrike" dirty="0">
                          <a:solidFill>
                            <a:srgbClr val="000000"/>
                          </a:solidFill>
                          <a:latin typeface="Calibri"/>
                        </a:rPr>
                        <a:t>payout (compensation) from the livestock insurance, would you expect to receive your premium back?</a:t>
                      </a:r>
                    </a:p>
                  </a:txBody>
                  <a:tcPr marL="7002" marR="7002" marT="7002" marB="0" anchor="ctr">
                    <a:lnL>
                      <a:noFill/>
                    </a:lnL>
                    <a:lnR>
                      <a:noFill/>
                    </a:lnR>
                    <a:lnT>
                      <a:noFill/>
                    </a:lnT>
                    <a:lnB>
                      <a:noFill/>
                    </a:lnB>
                    <a:solidFill>
                      <a:srgbClr val="95B3D7"/>
                    </a:solidFill>
                  </a:tcPr>
                </a:tc>
                <a:tc>
                  <a:txBody>
                    <a:bodyPr/>
                    <a:lstStyle/>
                    <a:p>
                      <a:pPr algn="ctr" fontAlgn="ctr"/>
                      <a:r>
                        <a:rPr lang="en-US" sz="1400" b="1" i="0" u="none" strike="noStrike" dirty="0">
                          <a:solidFill>
                            <a:srgbClr val="000000"/>
                          </a:solidFill>
                          <a:latin typeface="Calibri"/>
                        </a:rPr>
                        <a:t>Did not Purchase IBLI</a:t>
                      </a:r>
                    </a:p>
                  </a:txBody>
                  <a:tcPr marL="7002" marR="7002" marT="7002" marB="0" anchor="ctr">
                    <a:lnL>
                      <a:noFill/>
                    </a:lnL>
                    <a:lnR>
                      <a:noFill/>
                    </a:lnR>
                    <a:lnT>
                      <a:noFill/>
                    </a:lnT>
                    <a:lnB>
                      <a:noFill/>
                    </a:lnB>
                  </a:tcPr>
                </a:tc>
                <a:tc>
                  <a:txBody>
                    <a:bodyPr/>
                    <a:lstStyle/>
                    <a:p>
                      <a:pPr algn="ctr" fontAlgn="ctr"/>
                      <a:r>
                        <a:rPr lang="en-US" sz="1400" b="1" i="0" u="none" strike="noStrike" dirty="0">
                          <a:solidFill>
                            <a:srgbClr val="000000"/>
                          </a:solidFill>
                          <a:latin typeface="Calibri"/>
                        </a:rPr>
                        <a:t>Purchased IBLI</a:t>
                      </a:r>
                    </a:p>
                  </a:txBody>
                  <a:tcPr marL="7002" marR="7002" marT="7002" marB="0" anchor="ctr">
                    <a:lnL>
                      <a:noFill/>
                    </a:lnL>
                    <a:lnR>
                      <a:noFill/>
                    </a:lnR>
                    <a:lnT>
                      <a:noFill/>
                    </a:lnT>
                    <a:lnB>
                      <a:noFill/>
                    </a:lnB>
                  </a:tcPr>
                </a:tc>
                <a:tc>
                  <a:txBody>
                    <a:bodyPr/>
                    <a:lstStyle/>
                    <a:p>
                      <a:pPr algn="ctr" fontAlgn="ctr"/>
                      <a:r>
                        <a:rPr lang="en-US" sz="1400" b="1" i="0" u="none" strike="noStrike">
                          <a:solidFill>
                            <a:srgbClr val="C5BE97"/>
                          </a:solidFill>
                          <a:latin typeface="Calibri"/>
                        </a:rPr>
                        <a:t> </a:t>
                      </a:r>
                    </a:p>
                  </a:txBody>
                  <a:tcPr marL="7002" marR="7002" marT="7002" marB="0" anchor="ctr">
                    <a:lnL>
                      <a:noFill/>
                    </a:lnL>
                    <a:lnR>
                      <a:noFill/>
                    </a:lnR>
                    <a:lnT>
                      <a:noFill/>
                    </a:lnT>
                    <a:lnB>
                      <a:noFill/>
                    </a:lnB>
                    <a:solidFill>
                      <a:srgbClr val="EEECE1"/>
                    </a:solidFill>
                  </a:tcPr>
                </a:tc>
                <a:tc>
                  <a:txBody>
                    <a:bodyPr/>
                    <a:lstStyle/>
                    <a:p>
                      <a:pPr algn="ctr" fontAlgn="ctr"/>
                      <a:r>
                        <a:rPr lang="en-US" sz="1400" b="1" i="0" u="none" strike="noStrike">
                          <a:solidFill>
                            <a:srgbClr val="000000"/>
                          </a:solidFill>
                          <a:latin typeface="Calibri"/>
                        </a:rPr>
                        <a:t>ILRI Game/Survey Most Important Info Source</a:t>
                      </a:r>
                    </a:p>
                  </a:txBody>
                  <a:tcPr marL="7002" marR="7002" marT="7002" marB="0" anchor="ctr">
                    <a:lnL>
                      <a:noFill/>
                    </a:lnL>
                    <a:lnR>
                      <a:noFill/>
                    </a:lnR>
                    <a:lnT>
                      <a:noFill/>
                    </a:lnT>
                    <a:lnB>
                      <a:noFill/>
                    </a:lnB>
                  </a:tcPr>
                </a:tc>
                <a:tc>
                  <a:txBody>
                    <a:bodyPr/>
                    <a:lstStyle/>
                    <a:p>
                      <a:pPr algn="ctr" fontAlgn="ctr"/>
                      <a:r>
                        <a:rPr lang="en-US" sz="1400" b="1" i="0" u="none" strike="noStrike">
                          <a:solidFill>
                            <a:srgbClr val="000000"/>
                          </a:solidFill>
                          <a:latin typeface="Calibri"/>
                        </a:rPr>
                        <a:t>VIP most Important Info Source</a:t>
                      </a:r>
                    </a:p>
                  </a:txBody>
                  <a:tcPr marL="7002" marR="7002" marT="7002" marB="0" anchor="ctr">
                    <a:lnL>
                      <a:noFill/>
                    </a:lnL>
                    <a:lnR>
                      <a:noFill/>
                    </a:lnR>
                    <a:lnT>
                      <a:noFill/>
                    </a:lnT>
                    <a:lnB>
                      <a:noFill/>
                    </a:lnB>
                  </a:tcPr>
                </a:tc>
                <a:tc>
                  <a:txBody>
                    <a:bodyPr/>
                    <a:lstStyle/>
                    <a:p>
                      <a:pPr algn="ctr" fontAlgn="ctr"/>
                      <a:r>
                        <a:rPr lang="en-US" sz="1400" b="1" i="0" u="none" strike="noStrike">
                          <a:solidFill>
                            <a:srgbClr val="000000"/>
                          </a:solidFill>
                          <a:latin typeface="Calibri"/>
                        </a:rPr>
                        <a:t>Other info source most important</a:t>
                      </a:r>
                    </a:p>
                  </a:txBody>
                  <a:tcPr marL="7002" marR="7002" marT="7002" marB="0" anchor="ctr">
                    <a:lnL>
                      <a:noFill/>
                    </a:lnL>
                    <a:lnR>
                      <a:noFill/>
                    </a:lnR>
                    <a:lnT>
                      <a:noFill/>
                    </a:lnT>
                    <a:lnB>
                      <a:noFill/>
                    </a:lnB>
                  </a:tcPr>
                </a:tc>
              </a:tr>
              <a:tr h="215901">
                <a:tc>
                  <a:txBody>
                    <a:bodyPr/>
                    <a:lstStyle/>
                    <a:p>
                      <a:pPr algn="l" fontAlgn="b"/>
                      <a:r>
                        <a:rPr lang="en-US" sz="1400" b="1" i="0" u="none" strike="noStrike" dirty="0">
                          <a:solidFill>
                            <a:srgbClr val="000000"/>
                          </a:solidFill>
                          <a:latin typeface="Calibri"/>
                        </a:rPr>
                        <a:t>yes</a:t>
                      </a:r>
                    </a:p>
                  </a:txBody>
                  <a:tcPr marL="7002" marR="7002" marT="7002" marB="0" anchor="b">
                    <a:lnL>
                      <a:noFill/>
                    </a:lnL>
                    <a:lnR>
                      <a:noFill/>
                    </a:lnR>
                    <a:lnT>
                      <a:noFill/>
                    </a:lnT>
                    <a:lnB>
                      <a:noFill/>
                    </a:lnB>
                  </a:tcPr>
                </a:tc>
                <a:tc>
                  <a:txBody>
                    <a:bodyPr/>
                    <a:lstStyle/>
                    <a:p>
                      <a:pPr algn="ctr" fontAlgn="ctr"/>
                      <a:r>
                        <a:rPr lang="en-US" sz="1400" b="0" i="0" u="none" strike="noStrike" dirty="0">
                          <a:solidFill>
                            <a:srgbClr val="000000"/>
                          </a:solidFill>
                          <a:latin typeface="Calibri"/>
                        </a:rPr>
                        <a:t>48.26</a:t>
                      </a:r>
                    </a:p>
                  </a:txBody>
                  <a:tcPr marL="7002" marR="7002" marT="7002" marB="0" anchor="ctr">
                    <a:lnL>
                      <a:noFill/>
                    </a:lnL>
                    <a:lnR>
                      <a:noFill/>
                    </a:lnR>
                    <a:lnT>
                      <a:noFill/>
                    </a:lnT>
                    <a:lnB>
                      <a:noFill/>
                    </a:lnB>
                  </a:tcPr>
                </a:tc>
                <a:tc>
                  <a:txBody>
                    <a:bodyPr/>
                    <a:lstStyle/>
                    <a:p>
                      <a:pPr algn="ctr" fontAlgn="ctr"/>
                      <a:r>
                        <a:rPr lang="en-US" sz="1400" b="0" i="0" u="none" strike="noStrike" dirty="0">
                          <a:solidFill>
                            <a:srgbClr val="000000"/>
                          </a:solidFill>
                          <a:latin typeface="Calibri"/>
                        </a:rPr>
                        <a:t>32.54</a:t>
                      </a:r>
                    </a:p>
                  </a:txBody>
                  <a:tcPr marL="7002" marR="7002" marT="7002" marB="0" anchor="ctr">
                    <a:lnL>
                      <a:noFill/>
                    </a:lnL>
                    <a:lnR>
                      <a:noFill/>
                    </a:lnR>
                    <a:lnT>
                      <a:noFill/>
                    </a:lnT>
                    <a:lnB>
                      <a:noFill/>
                    </a:lnB>
                  </a:tcPr>
                </a:tc>
                <a:tc>
                  <a:txBody>
                    <a:bodyPr/>
                    <a:lstStyle/>
                    <a:p>
                      <a:pPr algn="ctr" fontAlgn="ctr"/>
                      <a:r>
                        <a:rPr lang="en-US" sz="1400" b="0" i="0" u="none" strike="noStrike">
                          <a:solidFill>
                            <a:srgbClr val="C5BE97"/>
                          </a:solidFill>
                          <a:latin typeface="Calibri"/>
                        </a:rPr>
                        <a:t> </a:t>
                      </a:r>
                    </a:p>
                  </a:txBody>
                  <a:tcPr marL="7002" marR="7002" marT="7002" marB="0" anchor="ctr">
                    <a:lnL>
                      <a:noFill/>
                    </a:lnL>
                    <a:lnR>
                      <a:noFill/>
                    </a:lnR>
                    <a:lnT>
                      <a:noFill/>
                    </a:lnT>
                    <a:lnB>
                      <a:noFill/>
                    </a:lnB>
                    <a:solidFill>
                      <a:srgbClr val="EEECE1"/>
                    </a:solidFill>
                  </a:tcPr>
                </a:tc>
                <a:tc>
                  <a:txBody>
                    <a:bodyPr/>
                    <a:lstStyle/>
                    <a:p>
                      <a:pPr algn="ctr" fontAlgn="ctr"/>
                      <a:r>
                        <a:rPr lang="en-US" sz="1400" b="0" i="0" u="none" strike="noStrike">
                          <a:solidFill>
                            <a:srgbClr val="000000"/>
                          </a:solidFill>
                          <a:latin typeface="Calibri"/>
                        </a:rPr>
                        <a:t>37.04</a:t>
                      </a:r>
                    </a:p>
                  </a:txBody>
                  <a:tcPr marL="7002" marR="7002" marT="7002" marB="0" anchor="ctr">
                    <a:lnL>
                      <a:noFill/>
                    </a:lnL>
                    <a:lnR>
                      <a:noFill/>
                    </a:lnR>
                    <a:lnT>
                      <a:noFill/>
                    </a:lnT>
                    <a:lnB>
                      <a:noFill/>
                    </a:lnB>
                  </a:tcPr>
                </a:tc>
                <a:tc>
                  <a:txBody>
                    <a:bodyPr/>
                    <a:lstStyle/>
                    <a:p>
                      <a:pPr algn="ctr" fontAlgn="ctr"/>
                      <a:r>
                        <a:rPr lang="en-US" sz="1400" b="0" i="0" u="none" strike="noStrike">
                          <a:solidFill>
                            <a:srgbClr val="000000"/>
                          </a:solidFill>
                          <a:latin typeface="Calibri"/>
                        </a:rPr>
                        <a:t>35.48</a:t>
                      </a:r>
                    </a:p>
                  </a:txBody>
                  <a:tcPr marL="7002" marR="7002" marT="7002" marB="0" anchor="ctr">
                    <a:lnL>
                      <a:noFill/>
                    </a:lnL>
                    <a:lnR>
                      <a:noFill/>
                    </a:lnR>
                    <a:lnT>
                      <a:noFill/>
                    </a:lnT>
                    <a:lnB>
                      <a:noFill/>
                    </a:lnB>
                  </a:tcPr>
                </a:tc>
                <a:tc>
                  <a:txBody>
                    <a:bodyPr/>
                    <a:lstStyle/>
                    <a:p>
                      <a:pPr algn="ctr" fontAlgn="ctr"/>
                      <a:r>
                        <a:rPr lang="en-US" sz="1400" b="0" i="0" u="none" strike="noStrike">
                          <a:solidFill>
                            <a:srgbClr val="000000"/>
                          </a:solidFill>
                          <a:latin typeface="Calibri"/>
                        </a:rPr>
                        <a:t>56.76</a:t>
                      </a:r>
                    </a:p>
                  </a:txBody>
                  <a:tcPr marL="7002" marR="7002" marT="7002" marB="0" anchor="ctr">
                    <a:lnL>
                      <a:noFill/>
                    </a:lnL>
                    <a:lnR>
                      <a:noFill/>
                    </a:lnR>
                    <a:lnT>
                      <a:noFill/>
                    </a:lnT>
                    <a:lnB>
                      <a:noFill/>
                    </a:lnB>
                  </a:tcPr>
                </a:tc>
              </a:tr>
              <a:tr h="215901">
                <a:tc>
                  <a:txBody>
                    <a:bodyPr/>
                    <a:lstStyle/>
                    <a:p>
                      <a:pPr algn="l" fontAlgn="b"/>
                      <a:r>
                        <a:rPr lang="en-US" sz="1400" b="1" i="0" u="none" strike="noStrike" dirty="0">
                          <a:solidFill>
                            <a:srgbClr val="000000"/>
                          </a:solidFill>
                          <a:latin typeface="Calibri"/>
                        </a:rPr>
                        <a:t>No</a:t>
                      </a:r>
                    </a:p>
                  </a:txBody>
                  <a:tcPr marL="7002" marR="7002" marT="7002" marB="0" anchor="b">
                    <a:lnL>
                      <a:noFill/>
                    </a:lnL>
                    <a:lnR>
                      <a:noFill/>
                    </a:lnR>
                    <a:lnT>
                      <a:noFill/>
                    </a:lnT>
                    <a:lnB>
                      <a:noFill/>
                    </a:lnB>
                  </a:tcPr>
                </a:tc>
                <a:tc>
                  <a:txBody>
                    <a:bodyPr/>
                    <a:lstStyle/>
                    <a:p>
                      <a:pPr algn="ctr" fontAlgn="ctr"/>
                      <a:r>
                        <a:rPr lang="en-US" sz="1400" b="0" i="0" u="none" strike="noStrike" dirty="0">
                          <a:solidFill>
                            <a:srgbClr val="000000"/>
                          </a:solidFill>
                          <a:latin typeface="Calibri"/>
                        </a:rPr>
                        <a:t>51.74</a:t>
                      </a:r>
                    </a:p>
                  </a:txBody>
                  <a:tcPr marL="7002" marR="7002" marT="7002" marB="0" anchor="ctr">
                    <a:lnL>
                      <a:noFill/>
                    </a:lnL>
                    <a:lnR>
                      <a:noFill/>
                    </a:lnR>
                    <a:lnT>
                      <a:noFill/>
                    </a:lnT>
                    <a:lnB>
                      <a:noFill/>
                    </a:lnB>
                    <a:solidFill>
                      <a:srgbClr val="F2DDDC"/>
                    </a:solidFill>
                  </a:tcPr>
                </a:tc>
                <a:tc>
                  <a:txBody>
                    <a:bodyPr/>
                    <a:lstStyle/>
                    <a:p>
                      <a:pPr algn="ctr" fontAlgn="ctr"/>
                      <a:r>
                        <a:rPr lang="en-US" sz="1400" b="0" i="0" u="none" strike="noStrike" dirty="0">
                          <a:solidFill>
                            <a:srgbClr val="000000"/>
                          </a:solidFill>
                          <a:latin typeface="Calibri"/>
                        </a:rPr>
                        <a:t>67.46</a:t>
                      </a:r>
                    </a:p>
                  </a:txBody>
                  <a:tcPr marL="7002" marR="7002" marT="7002" marB="0" anchor="ctr">
                    <a:lnL>
                      <a:noFill/>
                    </a:lnL>
                    <a:lnR>
                      <a:noFill/>
                    </a:lnR>
                    <a:lnT>
                      <a:noFill/>
                    </a:lnT>
                    <a:lnB>
                      <a:noFill/>
                    </a:lnB>
                    <a:solidFill>
                      <a:srgbClr val="F2DDDC"/>
                    </a:solidFill>
                  </a:tcPr>
                </a:tc>
                <a:tc>
                  <a:txBody>
                    <a:bodyPr/>
                    <a:lstStyle/>
                    <a:p>
                      <a:pPr algn="ctr" fontAlgn="ctr"/>
                      <a:r>
                        <a:rPr lang="en-US" sz="1400" b="0" i="0" u="none" strike="noStrike" dirty="0">
                          <a:solidFill>
                            <a:srgbClr val="C5BE97"/>
                          </a:solidFill>
                          <a:latin typeface="Calibri"/>
                        </a:rPr>
                        <a:t> </a:t>
                      </a:r>
                    </a:p>
                  </a:txBody>
                  <a:tcPr marL="7002" marR="7002" marT="7002" marB="0" anchor="ctr">
                    <a:lnL>
                      <a:noFill/>
                    </a:lnL>
                    <a:lnR>
                      <a:noFill/>
                    </a:lnR>
                    <a:lnT>
                      <a:noFill/>
                    </a:lnT>
                    <a:lnB>
                      <a:noFill/>
                    </a:lnB>
                    <a:solidFill>
                      <a:srgbClr val="EEECE1"/>
                    </a:solidFill>
                  </a:tcPr>
                </a:tc>
                <a:tc>
                  <a:txBody>
                    <a:bodyPr/>
                    <a:lstStyle/>
                    <a:p>
                      <a:pPr algn="ctr" fontAlgn="ctr"/>
                      <a:r>
                        <a:rPr lang="en-US" sz="1400" b="0" i="0" u="none" strike="noStrike" dirty="0">
                          <a:solidFill>
                            <a:srgbClr val="000000"/>
                          </a:solidFill>
                          <a:latin typeface="Calibri"/>
                        </a:rPr>
                        <a:t>62.96</a:t>
                      </a:r>
                    </a:p>
                  </a:txBody>
                  <a:tcPr marL="7002" marR="7002" marT="7002" marB="0" anchor="ctr">
                    <a:lnL>
                      <a:noFill/>
                    </a:lnL>
                    <a:lnR>
                      <a:noFill/>
                    </a:lnR>
                    <a:lnT>
                      <a:noFill/>
                    </a:lnT>
                    <a:lnB>
                      <a:noFill/>
                    </a:lnB>
                    <a:solidFill>
                      <a:srgbClr val="F2DDDC"/>
                    </a:solidFill>
                  </a:tcPr>
                </a:tc>
                <a:tc>
                  <a:txBody>
                    <a:bodyPr/>
                    <a:lstStyle/>
                    <a:p>
                      <a:pPr algn="ctr" fontAlgn="ctr"/>
                      <a:r>
                        <a:rPr lang="en-US" sz="1400" b="0" i="0" u="none" strike="noStrike" dirty="0">
                          <a:solidFill>
                            <a:srgbClr val="000000"/>
                          </a:solidFill>
                          <a:latin typeface="Calibri"/>
                        </a:rPr>
                        <a:t>64.52</a:t>
                      </a:r>
                    </a:p>
                  </a:txBody>
                  <a:tcPr marL="7002" marR="7002" marT="7002" marB="0" anchor="ctr">
                    <a:lnL>
                      <a:noFill/>
                    </a:lnL>
                    <a:lnR>
                      <a:noFill/>
                    </a:lnR>
                    <a:lnT>
                      <a:noFill/>
                    </a:lnT>
                    <a:lnB>
                      <a:noFill/>
                    </a:lnB>
                    <a:solidFill>
                      <a:srgbClr val="F2DDDC"/>
                    </a:solidFill>
                  </a:tcPr>
                </a:tc>
                <a:tc>
                  <a:txBody>
                    <a:bodyPr/>
                    <a:lstStyle/>
                    <a:p>
                      <a:pPr algn="ctr" fontAlgn="ctr"/>
                      <a:r>
                        <a:rPr lang="en-US" sz="1400" b="0" i="0" u="none" strike="noStrike" dirty="0">
                          <a:solidFill>
                            <a:srgbClr val="000000"/>
                          </a:solidFill>
                          <a:latin typeface="Calibri"/>
                        </a:rPr>
                        <a:t>43.24</a:t>
                      </a:r>
                    </a:p>
                  </a:txBody>
                  <a:tcPr marL="7002" marR="7002" marT="7002" marB="0" anchor="ctr">
                    <a:lnL>
                      <a:noFill/>
                    </a:lnL>
                    <a:lnR>
                      <a:noFill/>
                    </a:lnR>
                    <a:lnT>
                      <a:noFill/>
                    </a:lnT>
                    <a:lnB>
                      <a:noFill/>
                    </a:lnB>
                    <a:solidFill>
                      <a:srgbClr val="F2DDDC"/>
                    </a:solidFill>
                  </a:tcPr>
                </a:tc>
              </a:tr>
            </a:tbl>
          </a:graphicData>
        </a:graphic>
      </p:graphicFrame>
      <p:sp>
        <p:nvSpPr>
          <p:cNvPr id="5" name="TextBox 4"/>
          <p:cNvSpPr txBox="1"/>
          <p:nvPr/>
        </p:nvSpPr>
        <p:spPr>
          <a:xfrm>
            <a:off x="76200" y="914400"/>
            <a:ext cx="8991600" cy="1477328"/>
          </a:xfrm>
          <a:prstGeom prst="rect">
            <a:avLst/>
          </a:prstGeom>
          <a:noFill/>
        </p:spPr>
        <p:txBody>
          <a:bodyPr wrap="square" rtlCol="0">
            <a:spAutoFit/>
          </a:bodyPr>
          <a:lstStyle/>
          <a:p>
            <a:pPr>
              <a:buFont typeface="Wingdings" pitchFamily="2" charset="2"/>
              <a:buChar char="Ø"/>
            </a:pPr>
            <a:r>
              <a:rPr lang="en-GB" dirty="0" smtClean="0">
                <a:solidFill>
                  <a:schemeClr val="accent2">
                    <a:lumMod val="50000"/>
                  </a:schemeClr>
                </a:solidFill>
              </a:rPr>
              <a:t> Tested statistical independence of distributions producing the pattern of responses.</a:t>
            </a:r>
          </a:p>
          <a:p>
            <a:pPr>
              <a:buFont typeface="Wingdings" pitchFamily="2" charset="2"/>
              <a:buChar char="Ø"/>
            </a:pPr>
            <a:r>
              <a:rPr lang="en-GB" dirty="0" smtClean="0">
                <a:solidFill>
                  <a:schemeClr val="accent2">
                    <a:lumMod val="50000"/>
                  </a:schemeClr>
                </a:solidFill>
              </a:rPr>
              <a:t> Compared Purchased versus Not Purchased:  Only distributions highlighted in yellow (next page) not statistically independent.</a:t>
            </a:r>
          </a:p>
          <a:p>
            <a:pPr>
              <a:buFont typeface="Wingdings" pitchFamily="2" charset="2"/>
              <a:buChar char="Ø"/>
            </a:pPr>
            <a:r>
              <a:rPr lang="en-GB" dirty="0" smtClean="0">
                <a:solidFill>
                  <a:schemeClr val="accent2">
                    <a:lumMod val="50000"/>
                  </a:schemeClr>
                </a:solidFill>
              </a:rPr>
              <a:t> Compared three source of knowledge distributions against each other.  Distributions statistically independent for all responses.</a:t>
            </a:r>
            <a:endParaRPr lang="en-US"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62000"/>
          </a:xfrm>
          <a:prstGeom prst="rect">
            <a:avLst/>
          </a:prstGeom>
          <a:solidFill>
            <a:srgbClr val="800000"/>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t>Degree of Knowledge </a:t>
            </a:r>
            <a:r>
              <a:rPr lang="en-GB" sz="2400" b="1" dirty="0" smtClean="0"/>
              <a:t>(Among those who know)</a:t>
            </a:r>
            <a:endParaRPr lang="en-US" sz="2400" b="1" dirty="0"/>
          </a:p>
        </p:txBody>
      </p:sp>
      <p:graphicFrame>
        <p:nvGraphicFramePr>
          <p:cNvPr id="5" name="Table 4"/>
          <p:cNvGraphicFramePr>
            <a:graphicFrameLocks noGrp="1"/>
          </p:cNvGraphicFramePr>
          <p:nvPr/>
        </p:nvGraphicFramePr>
        <p:xfrm>
          <a:off x="152400" y="838200"/>
          <a:ext cx="8839200" cy="2208330"/>
        </p:xfrm>
        <a:graphic>
          <a:graphicData uri="http://schemas.openxmlformats.org/drawingml/2006/table">
            <a:tbl>
              <a:tblPr/>
              <a:tblGrid>
                <a:gridCol w="4495800"/>
                <a:gridCol w="914400"/>
                <a:gridCol w="762000"/>
                <a:gridCol w="76200"/>
                <a:gridCol w="1066800"/>
                <a:gridCol w="739538"/>
                <a:gridCol w="784462"/>
              </a:tblGrid>
              <a:tr h="464162">
                <a:tc>
                  <a:txBody>
                    <a:bodyPr/>
                    <a:lstStyle/>
                    <a:p>
                      <a:pPr algn="ctr" fontAlgn="ctr"/>
                      <a:r>
                        <a:rPr lang="en-US" sz="1300" b="1" i="0" u="none" strike="noStrike" dirty="0">
                          <a:solidFill>
                            <a:srgbClr val="000000"/>
                          </a:solidFill>
                          <a:latin typeface="Calibri"/>
                        </a:rPr>
                        <a:t>Based on your understanding of IBLI, what does </a:t>
                      </a:r>
                      <a:r>
                        <a:rPr lang="en-US" sz="1300" b="1" i="0" u="none" strike="noStrike" dirty="0" smtClean="0">
                          <a:solidFill>
                            <a:srgbClr val="000000"/>
                          </a:solidFill>
                          <a:latin typeface="Calibri"/>
                        </a:rPr>
                        <a:t>indemnity </a:t>
                      </a:r>
                      <a:r>
                        <a:rPr lang="en-US" sz="1300" b="1" i="0" u="none" strike="noStrike" dirty="0">
                          <a:solidFill>
                            <a:srgbClr val="000000"/>
                          </a:solidFill>
                          <a:latin typeface="Calibri"/>
                        </a:rPr>
                        <a:t>payout demand on?</a:t>
                      </a:r>
                    </a:p>
                  </a:txBody>
                  <a:tcPr marL="5802" marR="5802" marT="5802" marB="0" anchor="ctr">
                    <a:lnL>
                      <a:noFill/>
                    </a:lnL>
                    <a:lnR>
                      <a:noFill/>
                    </a:lnR>
                    <a:lnT>
                      <a:noFill/>
                    </a:lnT>
                    <a:lnB>
                      <a:noFill/>
                    </a:lnB>
                    <a:solidFill>
                      <a:srgbClr val="95B3D7"/>
                    </a:solidFill>
                  </a:tcPr>
                </a:tc>
                <a:tc>
                  <a:txBody>
                    <a:bodyPr/>
                    <a:lstStyle/>
                    <a:p>
                      <a:pPr algn="ctr" fontAlgn="ctr"/>
                      <a:r>
                        <a:rPr lang="en-US" sz="1300" b="1" i="0" u="none" strike="noStrike" dirty="0">
                          <a:solidFill>
                            <a:srgbClr val="000000"/>
                          </a:solidFill>
                          <a:latin typeface="Calibri"/>
                        </a:rPr>
                        <a:t>Did not Purchase IBLI</a:t>
                      </a:r>
                    </a:p>
                  </a:txBody>
                  <a:tcPr marL="5802" marR="5802" marT="5802" marB="0" anchor="ctr">
                    <a:lnL>
                      <a:noFill/>
                    </a:lnL>
                    <a:lnR>
                      <a:noFill/>
                    </a:lnR>
                    <a:lnT>
                      <a:noFill/>
                    </a:lnT>
                    <a:lnB>
                      <a:noFill/>
                    </a:lnB>
                  </a:tcPr>
                </a:tc>
                <a:tc>
                  <a:txBody>
                    <a:bodyPr/>
                    <a:lstStyle/>
                    <a:p>
                      <a:pPr algn="ctr" fontAlgn="ctr"/>
                      <a:r>
                        <a:rPr lang="en-US" sz="1300" b="1" i="0" u="none" strike="noStrike">
                          <a:solidFill>
                            <a:srgbClr val="000000"/>
                          </a:solidFill>
                          <a:latin typeface="Calibri"/>
                        </a:rPr>
                        <a:t>Purchased IBLI</a:t>
                      </a:r>
                    </a:p>
                  </a:txBody>
                  <a:tcPr marL="5802" marR="5802" marT="5802" marB="0" anchor="ctr">
                    <a:lnL>
                      <a:noFill/>
                    </a:lnL>
                    <a:lnR>
                      <a:noFill/>
                    </a:lnR>
                    <a:lnT>
                      <a:noFill/>
                    </a:lnT>
                    <a:lnB>
                      <a:noFill/>
                    </a:lnB>
                  </a:tcPr>
                </a:tc>
                <a:tc>
                  <a:txBody>
                    <a:bodyPr/>
                    <a:lstStyle/>
                    <a:p>
                      <a:pPr algn="ctr" fontAlgn="ctr"/>
                      <a:r>
                        <a:rPr lang="en-US" sz="1300" b="1" i="0" u="none" strike="noStrike" dirty="0">
                          <a:solidFill>
                            <a:srgbClr val="C5BE97"/>
                          </a:solidFill>
                          <a:latin typeface="Calibri"/>
                        </a:rPr>
                        <a:t> </a:t>
                      </a:r>
                    </a:p>
                  </a:txBody>
                  <a:tcPr marL="5802" marR="5802" marT="5802" marB="0" anchor="ctr">
                    <a:lnL>
                      <a:noFill/>
                    </a:lnL>
                    <a:lnR>
                      <a:noFill/>
                    </a:lnR>
                    <a:lnT>
                      <a:noFill/>
                    </a:lnT>
                    <a:lnB>
                      <a:noFill/>
                    </a:lnB>
                    <a:solidFill>
                      <a:srgbClr val="EEECE1"/>
                    </a:solidFill>
                  </a:tcPr>
                </a:tc>
                <a:tc>
                  <a:txBody>
                    <a:bodyPr/>
                    <a:lstStyle/>
                    <a:p>
                      <a:pPr algn="ctr" fontAlgn="ctr"/>
                      <a:r>
                        <a:rPr lang="en-US" sz="1300" b="1" i="0" u="none" strike="noStrike" dirty="0">
                          <a:solidFill>
                            <a:srgbClr val="000000"/>
                          </a:solidFill>
                          <a:latin typeface="Calibri"/>
                        </a:rPr>
                        <a:t>ILRI Game/Survey Most Important Info Source</a:t>
                      </a:r>
                    </a:p>
                  </a:txBody>
                  <a:tcPr marL="5802" marR="5802" marT="5802" marB="0" anchor="ctr">
                    <a:lnL>
                      <a:noFill/>
                    </a:lnL>
                    <a:lnR>
                      <a:noFill/>
                    </a:lnR>
                    <a:lnT>
                      <a:noFill/>
                    </a:lnT>
                    <a:lnB>
                      <a:noFill/>
                    </a:lnB>
                  </a:tcPr>
                </a:tc>
                <a:tc>
                  <a:txBody>
                    <a:bodyPr/>
                    <a:lstStyle/>
                    <a:p>
                      <a:pPr algn="ctr" fontAlgn="ctr"/>
                      <a:r>
                        <a:rPr lang="en-US" sz="1300" b="1" i="0" u="none" strike="noStrike">
                          <a:solidFill>
                            <a:srgbClr val="000000"/>
                          </a:solidFill>
                          <a:latin typeface="Calibri"/>
                        </a:rPr>
                        <a:t>VIP most Important Info Source</a:t>
                      </a:r>
                    </a:p>
                  </a:txBody>
                  <a:tcPr marL="5802" marR="5802" marT="5802" marB="0" anchor="ctr">
                    <a:lnL>
                      <a:noFill/>
                    </a:lnL>
                    <a:lnR>
                      <a:noFill/>
                    </a:lnR>
                    <a:lnT>
                      <a:noFill/>
                    </a:lnT>
                    <a:lnB>
                      <a:noFill/>
                    </a:lnB>
                  </a:tcPr>
                </a:tc>
                <a:tc>
                  <a:txBody>
                    <a:bodyPr/>
                    <a:lstStyle/>
                    <a:p>
                      <a:pPr algn="ctr" fontAlgn="ctr"/>
                      <a:r>
                        <a:rPr lang="en-US" sz="1300" b="1" i="0" u="none" strike="noStrike" dirty="0">
                          <a:solidFill>
                            <a:srgbClr val="000000"/>
                          </a:solidFill>
                          <a:latin typeface="Calibri"/>
                        </a:rPr>
                        <a:t>Other info source most important</a:t>
                      </a:r>
                    </a:p>
                  </a:txBody>
                  <a:tcPr marL="5802" marR="5802" marT="5802" marB="0" anchor="ctr">
                    <a:lnL>
                      <a:noFill/>
                    </a:lnL>
                    <a:lnR>
                      <a:noFill/>
                    </a:lnR>
                    <a:lnT>
                      <a:noFill/>
                    </a:lnT>
                    <a:lnB>
                      <a:noFill/>
                    </a:lnB>
                  </a:tcPr>
                </a:tc>
              </a:tr>
              <a:tr h="116041">
                <a:tc>
                  <a:txBody>
                    <a:bodyPr/>
                    <a:lstStyle/>
                    <a:p>
                      <a:pPr algn="l" fontAlgn="b"/>
                      <a:r>
                        <a:rPr lang="en-US" sz="1300" b="1" i="0" u="none" strike="noStrike" dirty="0" smtClean="0">
                          <a:solidFill>
                            <a:srgbClr val="000000"/>
                          </a:solidFill>
                          <a:latin typeface="Calibri"/>
                        </a:rPr>
                        <a:t>- the </a:t>
                      </a:r>
                      <a:r>
                        <a:rPr lang="en-US" sz="1300" b="1" i="0" u="none" strike="noStrike" dirty="0">
                          <a:solidFill>
                            <a:srgbClr val="000000"/>
                          </a:solidFill>
                          <a:latin typeface="Calibri"/>
                        </a:rPr>
                        <a:t>number of livestock you have lost</a:t>
                      </a:r>
                    </a:p>
                  </a:txBody>
                  <a:tcPr marL="5802" marR="5802" marT="5802" marB="0" anchor="b">
                    <a:lnL>
                      <a:noFill/>
                    </a:lnL>
                    <a:lnR>
                      <a:noFill/>
                    </a:lnR>
                    <a:lnT>
                      <a:noFill/>
                    </a:lnT>
                    <a:lnB>
                      <a:noFill/>
                    </a:lnB>
                  </a:tcPr>
                </a:tc>
                <a:tc>
                  <a:txBody>
                    <a:bodyPr/>
                    <a:lstStyle/>
                    <a:p>
                      <a:pPr algn="ctr" fontAlgn="ctr"/>
                      <a:r>
                        <a:rPr lang="en-US" sz="1300" b="0" i="0" u="none" strike="noStrike" dirty="0">
                          <a:solidFill>
                            <a:srgbClr val="000000"/>
                          </a:solidFill>
                          <a:latin typeface="Calibri"/>
                        </a:rPr>
                        <a:t>3.25</a:t>
                      </a:r>
                    </a:p>
                  </a:txBody>
                  <a:tcPr marL="5802" marR="5802" marT="5802" marB="0" anchor="ctr">
                    <a:lnL>
                      <a:noFill/>
                    </a:lnL>
                    <a:lnR>
                      <a:noFill/>
                    </a:lnR>
                    <a:lnT>
                      <a:noFill/>
                    </a:lnT>
                    <a:lnB>
                      <a:noFill/>
                    </a:lnB>
                    <a:solidFill>
                      <a:srgbClr val="FFFF00"/>
                    </a:solidFill>
                  </a:tcPr>
                </a:tc>
                <a:tc>
                  <a:txBody>
                    <a:bodyPr/>
                    <a:lstStyle/>
                    <a:p>
                      <a:pPr algn="ctr" fontAlgn="ctr"/>
                      <a:r>
                        <a:rPr lang="en-US" sz="1300" b="0" i="0" u="none" strike="noStrike" dirty="0">
                          <a:solidFill>
                            <a:srgbClr val="000000"/>
                          </a:solidFill>
                          <a:latin typeface="Calibri"/>
                        </a:rPr>
                        <a:t>2.78</a:t>
                      </a:r>
                    </a:p>
                  </a:txBody>
                  <a:tcPr marL="5802" marR="5802" marT="5802" marB="0" anchor="ctr">
                    <a:lnL>
                      <a:noFill/>
                    </a:lnL>
                    <a:lnR>
                      <a:noFill/>
                    </a:lnR>
                    <a:lnT>
                      <a:noFill/>
                    </a:lnT>
                    <a:lnB>
                      <a:noFill/>
                    </a:lnB>
                    <a:solidFill>
                      <a:srgbClr val="FFFF00"/>
                    </a:solidFill>
                  </a:tcPr>
                </a:tc>
                <a:tc>
                  <a:txBody>
                    <a:bodyPr/>
                    <a:lstStyle/>
                    <a:p>
                      <a:pPr algn="ctr" fontAlgn="ctr"/>
                      <a:r>
                        <a:rPr lang="en-US" sz="1300" b="0" i="0" u="none" strike="noStrike" dirty="0">
                          <a:solidFill>
                            <a:srgbClr val="C5BE97"/>
                          </a:solidFill>
                          <a:latin typeface="Calibri"/>
                        </a:rPr>
                        <a:t> </a:t>
                      </a:r>
                    </a:p>
                  </a:txBody>
                  <a:tcPr marL="5802" marR="5802" marT="5802" marB="0" anchor="ctr">
                    <a:lnL>
                      <a:noFill/>
                    </a:lnL>
                    <a:lnR>
                      <a:noFill/>
                    </a:lnR>
                    <a:lnT>
                      <a:noFill/>
                    </a:lnT>
                    <a:lnB>
                      <a:noFill/>
                    </a:lnB>
                    <a:solidFill>
                      <a:srgbClr val="EEECE1"/>
                    </a:solidFill>
                  </a:tcPr>
                </a:tc>
                <a:tc>
                  <a:txBody>
                    <a:bodyPr/>
                    <a:lstStyle/>
                    <a:p>
                      <a:pPr algn="ctr" fontAlgn="ctr"/>
                      <a:r>
                        <a:rPr lang="en-US" sz="1300" b="0" i="0" u="none" strike="noStrike">
                          <a:solidFill>
                            <a:srgbClr val="000000"/>
                          </a:solidFill>
                          <a:latin typeface="Calibri"/>
                        </a:rPr>
                        <a:t>3.28</a:t>
                      </a:r>
                    </a:p>
                  </a:txBody>
                  <a:tcPr marL="5802" marR="5802" marT="5802" marB="0" anchor="ctr">
                    <a:lnL>
                      <a:noFill/>
                    </a:lnL>
                    <a:lnR>
                      <a:noFill/>
                    </a:lnR>
                    <a:lnT>
                      <a:noFill/>
                    </a:lnT>
                    <a:lnB>
                      <a:noFill/>
                    </a:lnB>
                  </a:tcPr>
                </a:tc>
                <a:tc>
                  <a:txBody>
                    <a:bodyPr/>
                    <a:lstStyle/>
                    <a:p>
                      <a:pPr algn="ctr" fontAlgn="ctr"/>
                      <a:r>
                        <a:rPr lang="en-US" sz="1300" b="0" i="0" u="none" strike="noStrike">
                          <a:solidFill>
                            <a:srgbClr val="000000"/>
                          </a:solidFill>
                          <a:latin typeface="Calibri"/>
                        </a:rPr>
                        <a:t>3.61</a:t>
                      </a:r>
                    </a:p>
                  </a:txBody>
                  <a:tcPr marL="5802" marR="5802" marT="5802" marB="0" anchor="ctr">
                    <a:lnL>
                      <a:noFill/>
                    </a:lnL>
                    <a:lnR>
                      <a:noFill/>
                    </a:lnR>
                    <a:lnT>
                      <a:noFill/>
                    </a:lnT>
                    <a:lnB>
                      <a:noFill/>
                    </a:lnB>
                  </a:tcPr>
                </a:tc>
                <a:tc>
                  <a:txBody>
                    <a:bodyPr/>
                    <a:lstStyle/>
                    <a:p>
                      <a:pPr algn="ctr" fontAlgn="ctr"/>
                      <a:r>
                        <a:rPr lang="en-US" sz="1300" b="0" i="0" u="none" strike="noStrike" dirty="0">
                          <a:solidFill>
                            <a:srgbClr val="000000"/>
                          </a:solidFill>
                          <a:latin typeface="Calibri"/>
                        </a:rPr>
                        <a:t>2.26</a:t>
                      </a:r>
                    </a:p>
                  </a:txBody>
                  <a:tcPr marL="5802" marR="5802" marT="5802" marB="0" anchor="ctr">
                    <a:lnL>
                      <a:noFill/>
                    </a:lnL>
                    <a:lnR>
                      <a:noFill/>
                    </a:lnR>
                    <a:lnT>
                      <a:noFill/>
                    </a:lnT>
                    <a:lnB>
                      <a:noFill/>
                    </a:lnB>
                  </a:tcPr>
                </a:tc>
              </a:tr>
              <a:tr h="232081">
                <a:tc>
                  <a:txBody>
                    <a:bodyPr/>
                    <a:lstStyle/>
                    <a:p>
                      <a:pPr algn="l" fontAlgn="b"/>
                      <a:r>
                        <a:rPr lang="en-US" sz="1300" b="1" i="0" u="none" strike="noStrike" dirty="0" smtClean="0">
                          <a:solidFill>
                            <a:srgbClr val="000000"/>
                          </a:solidFill>
                          <a:latin typeface="Calibri"/>
                        </a:rPr>
                        <a:t>- predicted </a:t>
                      </a:r>
                      <a:r>
                        <a:rPr lang="en-US" sz="1300" b="1" i="0" u="none" strike="noStrike" dirty="0">
                          <a:solidFill>
                            <a:srgbClr val="000000"/>
                          </a:solidFill>
                          <a:latin typeface="Calibri"/>
                        </a:rPr>
                        <a:t>number of livestock lost due to poor forage condition close to your home base camp</a:t>
                      </a:r>
                    </a:p>
                  </a:txBody>
                  <a:tcPr marL="5802" marR="5802" marT="5802" marB="0" anchor="b">
                    <a:lnL>
                      <a:noFill/>
                    </a:lnL>
                    <a:lnR>
                      <a:noFill/>
                    </a:lnR>
                    <a:lnT>
                      <a:noFill/>
                    </a:lnT>
                    <a:lnB>
                      <a:noFill/>
                    </a:lnB>
                  </a:tcPr>
                </a:tc>
                <a:tc>
                  <a:txBody>
                    <a:bodyPr/>
                    <a:lstStyle/>
                    <a:p>
                      <a:pPr algn="ctr" fontAlgn="ctr"/>
                      <a:r>
                        <a:rPr lang="en-US" sz="1300" b="0" i="0" u="none" strike="noStrike" dirty="0">
                          <a:solidFill>
                            <a:srgbClr val="000000"/>
                          </a:solidFill>
                          <a:latin typeface="Calibri"/>
                        </a:rPr>
                        <a:t>8.46</a:t>
                      </a:r>
                    </a:p>
                  </a:txBody>
                  <a:tcPr marL="5802" marR="5802" marT="5802" marB="0" anchor="ctr">
                    <a:lnL>
                      <a:noFill/>
                    </a:lnL>
                    <a:lnR>
                      <a:noFill/>
                    </a:lnR>
                    <a:lnT>
                      <a:noFill/>
                    </a:lnT>
                    <a:lnB>
                      <a:noFill/>
                    </a:lnB>
                    <a:solidFill>
                      <a:srgbClr val="FFFF00"/>
                    </a:solidFill>
                  </a:tcPr>
                </a:tc>
                <a:tc>
                  <a:txBody>
                    <a:bodyPr/>
                    <a:lstStyle/>
                    <a:p>
                      <a:pPr algn="ctr" fontAlgn="ctr"/>
                      <a:r>
                        <a:rPr lang="en-US" sz="1300" b="0" i="0" u="none" strike="noStrike" dirty="0">
                          <a:solidFill>
                            <a:srgbClr val="000000"/>
                          </a:solidFill>
                          <a:latin typeface="Calibri"/>
                        </a:rPr>
                        <a:t>11.9</a:t>
                      </a:r>
                    </a:p>
                  </a:txBody>
                  <a:tcPr marL="5802" marR="5802" marT="5802" marB="0" anchor="ctr">
                    <a:lnL>
                      <a:noFill/>
                    </a:lnL>
                    <a:lnR>
                      <a:noFill/>
                    </a:lnR>
                    <a:lnT>
                      <a:noFill/>
                    </a:lnT>
                    <a:lnB>
                      <a:noFill/>
                    </a:lnB>
                    <a:solidFill>
                      <a:srgbClr val="FFFF00"/>
                    </a:solidFill>
                  </a:tcPr>
                </a:tc>
                <a:tc>
                  <a:txBody>
                    <a:bodyPr/>
                    <a:lstStyle/>
                    <a:p>
                      <a:pPr algn="ctr" fontAlgn="ctr"/>
                      <a:r>
                        <a:rPr lang="en-US" sz="1300" b="0" i="0" u="none" strike="noStrike">
                          <a:solidFill>
                            <a:srgbClr val="C5BE97"/>
                          </a:solidFill>
                          <a:latin typeface="Calibri"/>
                        </a:rPr>
                        <a:t> </a:t>
                      </a:r>
                    </a:p>
                  </a:txBody>
                  <a:tcPr marL="5802" marR="5802" marT="5802" marB="0" anchor="ctr">
                    <a:lnL>
                      <a:noFill/>
                    </a:lnL>
                    <a:lnR>
                      <a:noFill/>
                    </a:lnR>
                    <a:lnT>
                      <a:noFill/>
                    </a:lnT>
                    <a:lnB>
                      <a:noFill/>
                    </a:lnB>
                    <a:solidFill>
                      <a:srgbClr val="EEECE1"/>
                    </a:solidFill>
                  </a:tcPr>
                </a:tc>
                <a:tc>
                  <a:txBody>
                    <a:bodyPr/>
                    <a:lstStyle/>
                    <a:p>
                      <a:pPr algn="ctr" fontAlgn="ctr"/>
                      <a:r>
                        <a:rPr lang="en-US" sz="1300" b="0" i="0" u="none" strike="noStrike">
                          <a:solidFill>
                            <a:srgbClr val="000000"/>
                          </a:solidFill>
                          <a:latin typeface="Calibri"/>
                        </a:rPr>
                        <a:t>7.38</a:t>
                      </a:r>
                    </a:p>
                  </a:txBody>
                  <a:tcPr marL="5802" marR="5802" marT="5802" marB="0" anchor="ctr">
                    <a:lnL>
                      <a:noFill/>
                    </a:lnL>
                    <a:lnR>
                      <a:noFill/>
                    </a:lnR>
                    <a:lnT>
                      <a:noFill/>
                    </a:lnT>
                    <a:lnB>
                      <a:noFill/>
                    </a:lnB>
                  </a:tcPr>
                </a:tc>
                <a:tc>
                  <a:txBody>
                    <a:bodyPr/>
                    <a:lstStyle/>
                    <a:p>
                      <a:pPr algn="ctr" fontAlgn="ctr"/>
                      <a:r>
                        <a:rPr lang="en-US" sz="1300" b="0" i="0" u="none" strike="noStrike">
                          <a:solidFill>
                            <a:srgbClr val="000000"/>
                          </a:solidFill>
                          <a:latin typeface="Calibri"/>
                        </a:rPr>
                        <a:t>10.84</a:t>
                      </a:r>
                    </a:p>
                  </a:txBody>
                  <a:tcPr marL="5802" marR="5802" marT="5802" marB="0" anchor="ctr">
                    <a:lnL>
                      <a:noFill/>
                    </a:lnL>
                    <a:lnR>
                      <a:noFill/>
                    </a:lnR>
                    <a:lnT>
                      <a:noFill/>
                    </a:lnT>
                    <a:lnB>
                      <a:noFill/>
                    </a:lnB>
                  </a:tcPr>
                </a:tc>
                <a:tc>
                  <a:txBody>
                    <a:bodyPr/>
                    <a:lstStyle/>
                    <a:p>
                      <a:pPr algn="ctr" fontAlgn="ctr"/>
                      <a:r>
                        <a:rPr lang="en-US" sz="1300" b="0" i="0" u="none" strike="noStrike">
                          <a:solidFill>
                            <a:srgbClr val="000000"/>
                          </a:solidFill>
                          <a:latin typeface="Calibri"/>
                        </a:rPr>
                        <a:t>10.86</a:t>
                      </a:r>
                    </a:p>
                  </a:txBody>
                  <a:tcPr marL="5802" marR="5802" marT="5802" marB="0" anchor="ctr">
                    <a:lnL>
                      <a:noFill/>
                    </a:lnL>
                    <a:lnR>
                      <a:noFill/>
                    </a:lnR>
                    <a:lnT>
                      <a:noFill/>
                    </a:lnT>
                    <a:lnB>
                      <a:noFill/>
                    </a:lnB>
                  </a:tcPr>
                </a:tc>
              </a:tr>
              <a:tr h="232081">
                <a:tc>
                  <a:txBody>
                    <a:bodyPr/>
                    <a:lstStyle/>
                    <a:p>
                      <a:pPr algn="l" fontAlgn="b"/>
                      <a:r>
                        <a:rPr lang="en-US" sz="1300" b="1" i="0" u="none" strike="noStrike" dirty="0" smtClean="0">
                          <a:solidFill>
                            <a:srgbClr val="000000"/>
                          </a:solidFill>
                          <a:latin typeface="Calibri"/>
                        </a:rPr>
                        <a:t>- predicted </a:t>
                      </a:r>
                      <a:r>
                        <a:rPr lang="en-US" sz="1300" b="1" i="0" u="none" strike="noStrike" dirty="0">
                          <a:solidFill>
                            <a:srgbClr val="000000"/>
                          </a:solidFill>
                          <a:latin typeface="Calibri"/>
                        </a:rPr>
                        <a:t>number of livestock lost due to poor forage </a:t>
                      </a:r>
                      <a:r>
                        <a:rPr lang="en-US" sz="1300" b="1" i="0" u="none" strike="noStrike" dirty="0" smtClean="0">
                          <a:solidFill>
                            <a:srgbClr val="000000"/>
                          </a:solidFill>
                          <a:latin typeface="Calibri"/>
                        </a:rPr>
                        <a:t>condition </a:t>
                      </a:r>
                      <a:r>
                        <a:rPr lang="en-US" sz="1300" b="1" i="0" u="none" strike="noStrike" dirty="0">
                          <a:solidFill>
                            <a:srgbClr val="000000"/>
                          </a:solidFill>
                          <a:latin typeface="Calibri"/>
                        </a:rPr>
                        <a:t>averaged over the normal grazing areas of community</a:t>
                      </a:r>
                    </a:p>
                  </a:txBody>
                  <a:tcPr marL="5802" marR="5802" marT="5802" marB="0" anchor="b">
                    <a:lnL>
                      <a:noFill/>
                    </a:lnL>
                    <a:lnR>
                      <a:noFill/>
                    </a:lnR>
                    <a:lnT>
                      <a:noFill/>
                    </a:lnT>
                    <a:lnB>
                      <a:noFill/>
                    </a:lnB>
                  </a:tcPr>
                </a:tc>
                <a:tc>
                  <a:txBody>
                    <a:bodyPr/>
                    <a:lstStyle/>
                    <a:p>
                      <a:pPr algn="ctr" fontAlgn="ctr"/>
                      <a:r>
                        <a:rPr lang="en-US" sz="1300" b="0" i="0" u="none" strike="noStrike" dirty="0">
                          <a:solidFill>
                            <a:srgbClr val="000000"/>
                          </a:solidFill>
                          <a:latin typeface="Calibri"/>
                        </a:rPr>
                        <a:t>54.23</a:t>
                      </a:r>
                    </a:p>
                  </a:txBody>
                  <a:tcPr marL="5802" marR="5802" marT="5802" marB="0" anchor="ctr">
                    <a:lnL>
                      <a:noFill/>
                    </a:lnL>
                    <a:lnR>
                      <a:noFill/>
                    </a:lnR>
                    <a:lnT>
                      <a:noFill/>
                    </a:lnT>
                    <a:lnB>
                      <a:noFill/>
                    </a:lnB>
                    <a:solidFill>
                      <a:srgbClr val="FFFF00"/>
                    </a:solidFill>
                  </a:tcPr>
                </a:tc>
                <a:tc>
                  <a:txBody>
                    <a:bodyPr/>
                    <a:lstStyle/>
                    <a:p>
                      <a:pPr algn="ctr" fontAlgn="ctr"/>
                      <a:r>
                        <a:rPr lang="en-US" sz="1300" b="0" i="0" u="none" strike="noStrike" dirty="0">
                          <a:solidFill>
                            <a:srgbClr val="000000"/>
                          </a:solidFill>
                          <a:latin typeface="Calibri"/>
                        </a:rPr>
                        <a:t>57.94</a:t>
                      </a:r>
                    </a:p>
                  </a:txBody>
                  <a:tcPr marL="5802" marR="5802" marT="5802" marB="0" anchor="ctr">
                    <a:lnL>
                      <a:noFill/>
                    </a:lnL>
                    <a:lnR>
                      <a:noFill/>
                    </a:lnR>
                    <a:lnT>
                      <a:noFill/>
                    </a:lnT>
                    <a:lnB>
                      <a:noFill/>
                    </a:lnB>
                    <a:solidFill>
                      <a:srgbClr val="FFFF00"/>
                    </a:solidFill>
                  </a:tcPr>
                </a:tc>
                <a:tc>
                  <a:txBody>
                    <a:bodyPr/>
                    <a:lstStyle/>
                    <a:p>
                      <a:pPr algn="ctr" fontAlgn="ctr"/>
                      <a:r>
                        <a:rPr lang="en-US" sz="1300" b="0" i="0" u="none" strike="noStrike" dirty="0">
                          <a:solidFill>
                            <a:srgbClr val="C5BE97"/>
                          </a:solidFill>
                          <a:latin typeface="Calibri"/>
                        </a:rPr>
                        <a:t> </a:t>
                      </a:r>
                    </a:p>
                  </a:txBody>
                  <a:tcPr marL="5802" marR="5802" marT="5802" marB="0" anchor="ctr">
                    <a:lnL>
                      <a:noFill/>
                    </a:lnL>
                    <a:lnR>
                      <a:noFill/>
                    </a:lnR>
                    <a:lnT>
                      <a:noFill/>
                    </a:lnT>
                    <a:lnB>
                      <a:noFill/>
                    </a:lnB>
                    <a:solidFill>
                      <a:srgbClr val="EEECE1"/>
                    </a:solidFill>
                  </a:tcPr>
                </a:tc>
                <a:tc>
                  <a:txBody>
                    <a:bodyPr/>
                    <a:lstStyle/>
                    <a:p>
                      <a:pPr algn="ctr" fontAlgn="ctr"/>
                      <a:r>
                        <a:rPr lang="en-US" sz="1300" b="0" i="0" u="none" strike="noStrike" dirty="0">
                          <a:solidFill>
                            <a:srgbClr val="000000"/>
                          </a:solidFill>
                          <a:latin typeface="Calibri"/>
                        </a:rPr>
                        <a:t>62.3</a:t>
                      </a:r>
                    </a:p>
                  </a:txBody>
                  <a:tcPr marL="5802" marR="5802" marT="5802" marB="0" anchor="ctr">
                    <a:lnL>
                      <a:noFill/>
                    </a:lnL>
                    <a:lnR>
                      <a:noFill/>
                    </a:lnR>
                    <a:lnT>
                      <a:noFill/>
                    </a:lnT>
                    <a:lnB>
                      <a:noFill/>
                    </a:lnB>
                    <a:solidFill>
                      <a:srgbClr val="F2DDDC"/>
                    </a:solidFill>
                  </a:tcPr>
                </a:tc>
                <a:tc>
                  <a:txBody>
                    <a:bodyPr/>
                    <a:lstStyle/>
                    <a:p>
                      <a:pPr algn="ctr" fontAlgn="ctr"/>
                      <a:r>
                        <a:rPr lang="en-US" sz="1300" b="0" i="0" u="none" strike="noStrike" dirty="0">
                          <a:solidFill>
                            <a:srgbClr val="000000"/>
                          </a:solidFill>
                          <a:latin typeface="Calibri"/>
                        </a:rPr>
                        <a:t>57.43</a:t>
                      </a:r>
                    </a:p>
                  </a:txBody>
                  <a:tcPr marL="5802" marR="5802" marT="5802" marB="0" anchor="ctr">
                    <a:lnL>
                      <a:noFill/>
                    </a:lnL>
                    <a:lnR>
                      <a:noFill/>
                    </a:lnR>
                    <a:lnT>
                      <a:noFill/>
                    </a:lnT>
                    <a:lnB>
                      <a:noFill/>
                    </a:lnB>
                    <a:solidFill>
                      <a:srgbClr val="F2DDDC"/>
                    </a:solidFill>
                  </a:tcPr>
                </a:tc>
                <a:tc>
                  <a:txBody>
                    <a:bodyPr/>
                    <a:lstStyle/>
                    <a:p>
                      <a:pPr algn="ctr" fontAlgn="ctr"/>
                      <a:r>
                        <a:rPr lang="en-US" sz="1300" b="0" i="0" u="none" strike="noStrike" dirty="0">
                          <a:solidFill>
                            <a:srgbClr val="000000"/>
                          </a:solidFill>
                          <a:latin typeface="Calibri"/>
                        </a:rPr>
                        <a:t>45.7</a:t>
                      </a:r>
                    </a:p>
                  </a:txBody>
                  <a:tcPr marL="5802" marR="5802" marT="5802" marB="0" anchor="ctr">
                    <a:lnL>
                      <a:noFill/>
                    </a:lnL>
                    <a:lnR>
                      <a:noFill/>
                    </a:lnR>
                    <a:lnT>
                      <a:noFill/>
                    </a:lnT>
                    <a:lnB>
                      <a:noFill/>
                    </a:lnB>
                    <a:solidFill>
                      <a:srgbClr val="F2DDDC"/>
                    </a:solidFill>
                  </a:tcPr>
                </a:tc>
              </a:tr>
              <a:tr h="116041">
                <a:tc>
                  <a:txBody>
                    <a:bodyPr/>
                    <a:lstStyle/>
                    <a:p>
                      <a:pPr algn="l" fontAlgn="b"/>
                      <a:r>
                        <a:rPr lang="en-US" sz="1300" b="1" i="0" u="none" strike="noStrike" dirty="0" smtClean="0">
                          <a:solidFill>
                            <a:srgbClr val="000000"/>
                          </a:solidFill>
                          <a:latin typeface="Calibri"/>
                        </a:rPr>
                        <a:t>- don't </a:t>
                      </a:r>
                      <a:r>
                        <a:rPr lang="en-US" sz="1300" b="1" i="0" u="none" strike="noStrike" dirty="0">
                          <a:solidFill>
                            <a:srgbClr val="000000"/>
                          </a:solidFill>
                          <a:latin typeface="Calibri"/>
                        </a:rPr>
                        <a:t>know</a:t>
                      </a:r>
                    </a:p>
                  </a:txBody>
                  <a:tcPr marL="5802" marR="5802" marT="5802" marB="0" anchor="b">
                    <a:lnL>
                      <a:noFill/>
                    </a:lnL>
                    <a:lnR>
                      <a:noFill/>
                    </a:lnR>
                    <a:lnT>
                      <a:noFill/>
                    </a:lnT>
                    <a:lnB>
                      <a:noFill/>
                    </a:lnB>
                  </a:tcPr>
                </a:tc>
                <a:tc>
                  <a:txBody>
                    <a:bodyPr/>
                    <a:lstStyle/>
                    <a:p>
                      <a:pPr algn="ctr" fontAlgn="ctr"/>
                      <a:r>
                        <a:rPr lang="en-US" sz="1300" b="0" i="0" u="none" strike="noStrike">
                          <a:solidFill>
                            <a:srgbClr val="000000"/>
                          </a:solidFill>
                          <a:latin typeface="Calibri"/>
                        </a:rPr>
                        <a:t>34.06</a:t>
                      </a:r>
                    </a:p>
                  </a:txBody>
                  <a:tcPr marL="5802" marR="5802" marT="5802" marB="0" anchor="ctr">
                    <a:lnL>
                      <a:noFill/>
                    </a:lnL>
                    <a:lnR>
                      <a:noFill/>
                    </a:lnR>
                    <a:lnT>
                      <a:noFill/>
                    </a:lnT>
                    <a:lnB>
                      <a:noFill/>
                    </a:lnB>
                    <a:solidFill>
                      <a:srgbClr val="FFFF00"/>
                    </a:solidFill>
                  </a:tcPr>
                </a:tc>
                <a:tc>
                  <a:txBody>
                    <a:bodyPr/>
                    <a:lstStyle/>
                    <a:p>
                      <a:pPr algn="ctr" fontAlgn="ctr"/>
                      <a:r>
                        <a:rPr lang="en-US" sz="1300" b="0" i="0" u="none" strike="noStrike" dirty="0">
                          <a:solidFill>
                            <a:srgbClr val="000000"/>
                          </a:solidFill>
                          <a:latin typeface="Calibri"/>
                        </a:rPr>
                        <a:t>27.38</a:t>
                      </a:r>
                    </a:p>
                  </a:txBody>
                  <a:tcPr marL="5802" marR="5802" marT="5802" marB="0" anchor="ctr">
                    <a:lnL>
                      <a:noFill/>
                    </a:lnL>
                    <a:lnR>
                      <a:noFill/>
                    </a:lnR>
                    <a:lnT>
                      <a:noFill/>
                    </a:lnT>
                    <a:lnB>
                      <a:noFill/>
                    </a:lnB>
                    <a:solidFill>
                      <a:srgbClr val="FFFF00"/>
                    </a:solidFill>
                  </a:tcPr>
                </a:tc>
                <a:tc>
                  <a:txBody>
                    <a:bodyPr/>
                    <a:lstStyle/>
                    <a:p>
                      <a:pPr algn="ctr" fontAlgn="ctr"/>
                      <a:r>
                        <a:rPr lang="en-US" sz="1300" b="0" i="0" u="none" strike="noStrike">
                          <a:solidFill>
                            <a:srgbClr val="C5BE97"/>
                          </a:solidFill>
                          <a:latin typeface="Calibri"/>
                        </a:rPr>
                        <a:t> </a:t>
                      </a:r>
                    </a:p>
                  </a:txBody>
                  <a:tcPr marL="5802" marR="5802" marT="5802" marB="0" anchor="ctr">
                    <a:lnL>
                      <a:noFill/>
                    </a:lnL>
                    <a:lnR>
                      <a:noFill/>
                    </a:lnR>
                    <a:lnT>
                      <a:noFill/>
                    </a:lnT>
                    <a:lnB>
                      <a:noFill/>
                    </a:lnB>
                    <a:solidFill>
                      <a:srgbClr val="EEECE1"/>
                    </a:solidFill>
                  </a:tcPr>
                </a:tc>
                <a:tc>
                  <a:txBody>
                    <a:bodyPr/>
                    <a:lstStyle/>
                    <a:p>
                      <a:pPr algn="ctr" fontAlgn="ctr"/>
                      <a:r>
                        <a:rPr lang="en-US" sz="1300" b="0" i="0" u="none" strike="noStrike" dirty="0">
                          <a:solidFill>
                            <a:srgbClr val="000000"/>
                          </a:solidFill>
                          <a:latin typeface="Calibri"/>
                        </a:rPr>
                        <a:t>27.05</a:t>
                      </a:r>
                    </a:p>
                  </a:txBody>
                  <a:tcPr marL="5802" marR="5802" marT="5802" marB="0" anchor="ctr">
                    <a:lnL>
                      <a:noFill/>
                    </a:lnL>
                    <a:lnR>
                      <a:noFill/>
                    </a:lnR>
                    <a:lnT>
                      <a:noFill/>
                    </a:lnT>
                    <a:lnB>
                      <a:noFill/>
                    </a:lnB>
                  </a:tcPr>
                </a:tc>
                <a:tc>
                  <a:txBody>
                    <a:bodyPr/>
                    <a:lstStyle/>
                    <a:p>
                      <a:pPr algn="ctr" fontAlgn="ctr"/>
                      <a:r>
                        <a:rPr lang="en-US" sz="1300" b="0" i="0" u="none" strike="noStrike" dirty="0">
                          <a:solidFill>
                            <a:srgbClr val="000000"/>
                          </a:solidFill>
                          <a:latin typeface="Calibri"/>
                        </a:rPr>
                        <a:t>28.11</a:t>
                      </a:r>
                    </a:p>
                  </a:txBody>
                  <a:tcPr marL="5802" marR="5802" marT="5802" marB="0" anchor="ctr">
                    <a:lnL>
                      <a:noFill/>
                    </a:lnL>
                    <a:lnR>
                      <a:noFill/>
                    </a:lnR>
                    <a:lnT>
                      <a:noFill/>
                    </a:lnT>
                    <a:lnB>
                      <a:noFill/>
                    </a:lnB>
                  </a:tcPr>
                </a:tc>
                <a:tc>
                  <a:txBody>
                    <a:bodyPr/>
                    <a:lstStyle/>
                    <a:p>
                      <a:pPr algn="ctr" fontAlgn="ctr"/>
                      <a:r>
                        <a:rPr lang="en-US" sz="1300" b="0" i="0" u="none" strike="noStrike" dirty="0">
                          <a:solidFill>
                            <a:srgbClr val="000000"/>
                          </a:solidFill>
                          <a:latin typeface="Calibri"/>
                        </a:rPr>
                        <a:t>41.18</a:t>
                      </a:r>
                    </a:p>
                  </a:txBody>
                  <a:tcPr marL="5802" marR="5802" marT="5802" marB="0" anchor="ctr">
                    <a:lnL>
                      <a:noFill/>
                    </a:lnL>
                    <a:lnR>
                      <a:noFill/>
                    </a:lnR>
                    <a:lnT>
                      <a:noFill/>
                    </a:lnT>
                    <a:lnB>
                      <a:noFill/>
                    </a:lnB>
                  </a:tcPr>
                </a:tc>
              </a:tr>
            </a:tbl>
          </a:graphicData>
        </a:graphic>
      </p:graphicFrame>
      <p:graphicFrame>
        <p:nvGraphicFramePr>
          <p:cNvPr id="6" name="Table 5"/>
          <p:cNvGraphicFramePr>
            <a:graphicFrameLocks noGrp="1"/>
          </p:cNvGraphicFramePr>
          <p:nvPr/>
        </p:nvGraphicFramePr>
        <p:xfrm>
          <a:off x="152400" y="3536630"/>
          <a:ext cx="8839200" cy="2940370"/>
        </p:xfrm>
        <a:graphic>
          <a:graphicData uri="http://schemas.openxmlformats.org/drawingml/2006/table">
            <a:tbl>
              <a:tblPr/>
              <a:tblGrid>
                <a:gridCol w="4495800"/>
                <a:gridCol w="838200"/>
                <a:gridCol w="762000"/>
                <a:gridCol w="76200"/>
                <a:gridCol w="990600"/>
                <a:gridCol w="891938"/>
                <a:gridCol w="784462"/>
              </a:tblGrid>
              <a:tr h="1116676">
                <a:tc>
                  <a:txBody>
                    <a:bodyPr/>
                    <a:lstStyle/>
                    <a:p>
                      <a:pPr algn="ctr" fontAlgn="ctr"/>
                      <a:r>
                        <a:rPr lang="en-US" sz="1300" b="1" i="0" u="none" strike="noStrike" dirty="0">
                          <a:solidFill>
                            <a:srgbClr val="000000"/>
                          </a:solidFill>
                          <a:latin typeface="Calibri"/>
                        </a:rPr>
                        <a:t>Based on your understanding of IBLI, when do you expect an indemnity payout?</a:t>
                      </a:r>
                    </a:p>
                  </a:txBody>
                  <a:tcPr marL="5802" marR="5802" marT="5802" marB="0" anchor="ctr">
                    <a:lnL>
                      <a:noFill/>
                    </a:lnL>
                    <a:lnR>
                      <a:noFill/>
                    </a:lnR>
                    <a:lnT>
                      <a:noFill/>
                    </a:lnT>
                    <a:lnB>
                      <a:noFill/>
                    </a:lnB>
                    <a:solidFill>
                      <a:srgbClr val="95B3D7"/>
                    </a:solidFill>
                  </a:tcPr>
                </a:tc>
                <a:tc>
                  <a:txBody>
                    <a:bodyPr/>
                    <a:lstStyle/>
                    <a:p>
                      <a:pPr algn="ctr" fontAlgn="ctr"/>
                      <a:r>
                        <a:rPr lang="en-US" sz="1300" b="1" i="0" u="none" strike="noStrike" dirty="0">
                          <a:solidFill>
                            <a:srgbClr val="000000"/>
                          </a:solidFill>
                          <a:latin typeface="Calibri"/>
                        </a:rPr>
                        <a:t>Did not Purchase IBLI</a:t>
                      </a:r>
                    </a:p>
                  </a:txBody>
                  <a:tcPr marL="5802" marR="5802" marT="5802" marB="0" anchor="ctr">
                    <a:lnL>
                      <a:noFill/>
                    </a:lnL>
                    <a:lnR>
                      <a:noFill/>
                    </a:lnR>
                    <a:lnT>
                      <a:noFill/>
                    </a:lnT>
                    <a:lnB>
                      <a:noFill/>
                    </a:lnB>
                  </a:tcPr>
                </a:tc>
                <a:tc>
                  <a:txBody>
                    <a:bodyPr/>
                    <a:lstStyle/>
                    <a:p>
                      <a:pPr algn="ctr" fontAlgn="ctr"/>
                      <a:r>
                        <a:rPr lang="en-US" sz="1300" b="1" i="0" u="none" strike="noStrike">
                          <a:solidFill>
                            <a:srgbClr val="000000"/>
                          </a:solidFill>
                          <a:latin typeface="Calibri"/>
                        </a:rPr>
                        <a:t>Purchased IBLI</a:t>
                      </a:r>
                    </a:p>
                  </a:txBody>
                  <a:tcPr marL="5802" marR="5802" marT="5802" marB="0" anchor="ctr">
                    <a:lnL>
                      <a:noFill/>
                    </a:lnL>
                    <a:lnR>
                      <a:noFill/>
                    </a:lnR>
                    <a:lnT>
                      <a:noFill/>
                    </a:lnT>
                    <a:lnB>
                      <a:noFill/>
                    </a:lnB>
                  </a:tcPr>
                </a:tc>
                <a:tc>
                  <a:txBody>
                    <a:bodyPr/>
                    <a:lstStyle/>
                    <a:p>
                      <a:pPr algn="ctr" fontAlgn="ctr"/>
                      <a:r>
                        <a:rPr lang="en-US" sz="1300" b="1" i="0" u="none" strike="noStrike">
                          <a:solidFill>
                            <a:srgbClr val="C5BE97"/>
                          </a:solidFill>
                          <a:latin typeface="Calibri"/>
                        </a:rPr>
                        <a:t> </a:t>
                      </a:r>
                    </a:p>
                  </a:txBody>
                  <a:tcPr marL="5802" marR="5802" marT="5802" marB="0" anchor="ctr">
                    <a:lnL>
                      <a:noFill/>
                    </a:lnL>
                    <a:lnR>
                      <a:noFill/>
                    </a:lnR>
                    <a:lnT>
                      <a:noFill/>
                    </a:lnT>
                    <a:lnB>
                      <a:noFill/>
                    </a:lnB>
                    <a:solidFill>
                      <a:srgbClr val="EEECE1"/>
                    </a:solidFill>
                  </a:tcPr>
                </a:tc>
                <a:tc>
                  <a:txBody>
                    <a:bodyPr/>
                    <a:lstStyle/>
                    <a:p>
                      <a:pPr algn="ctr" fontAlgn="ctr"/>
                      <a:r>
                        <a:rPr lang="en-US" sz="1300" b="1" i="0" u="none" strike="noStrike" dirty="0">
                          <a:solidFill>
                            <a:srgbClr val="000000"/>
                          </a:solidFill>
                          <a:latin typeface="Calibri"/>
                        </a:rPr>
                        <a:t>ILRI Game/Survey Most Important Info Source</a:t>
                      </a:r>
                    </a:p>
                  </a:txBody>
                  <a:tcPr marL="5802" marR="5802" marT="5802" marB="0" anchor="ctr">
                    <a:lnL>
                      <a:noFill/>
                    </a:lnL>
                    <a:lnR>
                      <a:noFill/>
                    </a:lnR>
                    <a:lnT>
                      <a:noFill/>
                    </a:lnT>
                    <a:lnB>
                      <a:noFill/>
                    </a:lnB>
                  </a:tcPr>
                </a:tc>
                <a:tc>
                  <a:txBody>
                    <a:bodyPr/>
                    <a:lstStyle/>
                    <a:p>
                      <a:pPr algn="ctr" fontAlgn="ctr"/>
                      <a:r>
                        <a:rPr lang="en-US" sz="1300" b="1" i="0" u="none" strike="noStrike">
                          <a:solidFill>
                            <a:srgbClr val="000000"/>
                          </a:solidFill>
                          <a:latin typeface="Calibri"/>
                        </a:rPr>
                        <a:t>VIP most Important Info Source</a:t>
                      </a:r>
                    </a:p>
                  </a:txBody>
                  <a:tcPr marL="5802" marR="5802" marT="5802" marB="0" anchor="ctr">
                    <a:lnL>
                      <a:noFill/>
                    </a:lnL>
                    <a:lnR>
                      <a:noFill/>
                    </a:lnR>
                    <a:lnT>
                      <a:noFill/>
                    </a:lnT>
                    <a:lnB>
                      <a:noFill/>
                    </a:lnB>
                  </a:tcPr>
                </a:tc>
                <a:tc>
                  <a:txBody>
                    <a:bodyPr/>
                    <a:lstStyle/>
                    <a:p>
                      <a:pPr algn="ctr" fontAlgn="ctr"/>
                      <a:r>
                        <a:rPr lang="en-US" sz="1300" b="1" i="0" u="none" strike="noStrike">
                          <a:solidFill>
                            <a:srgbClr val="000000"/>
                          </a:solidFill>
                          <a:latin typeface="Calibri"/>
                        </a:rPr>
                        <a:t>Other info source most important</a:t>
                      </a:r>
                    </a:p>
                  </a:txBody>
                  <a:tcPr marL="5802" marR="5802" marT="5802" marB="0" anchor="ctr">
                    <a:lnL>
                      <a:noFill/>
                    </a:lnL>
                    <a:lnR>
                      <a:noFill/>
                    </a:lnR>
                    <a:lnT>
                      <a:noFill/>
                    </a:lnT>
                    <a:lnB>
                      <a:noFill/>
                    </a:lnB>
                  </a:tcPr>
                </a:tc>
              </a:tr>
              <a:tr h="190311">
                <a:tc>
                  <a:txBody>
                    <a:bodyPr/>
                    <a:lstStyle/>
                    <a:p>
                      <a:pPr algn="l" fontAlgn="b"/>
                      <a:r>
                        <a:rPr lang="en-US" sz="1300" b="0" i="0" u="none" strike="noStrike" dirty="0">
                          <a:solidFill>
                            <a:srgbClr val="000000"/>
                          </a:solidFill>
                          <a:latin typeface="Calibri"/>
                        </a:rPr>
                        <a:t>anytime livestock are lost causing the household to suffer</a:t>
                      </a:r>
                    </a:p>
                  </a:txBody>
                  <a:tcPr marL="5802" marR="5802" marT="5802" marB="0" anchor="b">
                    <a:lnL>
                      <a:noFill/>
                    </a:lnL>
                    <a:lnR>
                      <a:noFill/>
                    </a:lnR>
                    <a:lnT>
                      <a:noFill/>
                    </a:lnT>
                    <a:lnB>
                      <a:noFill/>
                    </a:lnB>
                  </a:tcPr>
                </a:tc>
                <a:tc>
                  <a:txBody>
                    <a:bodyPr/>
                    <a:lstStyle/>
                    <a:p>
                      <a:pPr algn="ctr" fontAlgn="ctr"/>
                      <a:r>
                        <a:rPr lang="en-US" sz="1300" b="0" i="0" u="none" strike="noStrike" dirty="0">
                          <a:solidFill>
                            <a:srgbClr val="000000"/>
                          </a:solidFill>
                          <a:latin typeface="Calibri"/>
                        </a:rPr>
                        <a:t>0.86</a:t>
                      </a:r>
                    </a:p>
                  </a:txBody>
                  <a:tcPr marL="5802" marR="5802" marT="5802" marB="0" anchor="ctr">
                    <a:lnL>
                      <a:noFill/>
                    </a:lnL>
                    <a:lnR>
                      <a:noFill/>
                    </a:lnR>
                    <a:lnT>
                      <a:noFill/>
                    </a:lnT>
                    <a:lnB>
                      <a:noFill/>
                    </a:lnB>
                  </a:tcPr>
                </a:tc>
                <a:tc>
                  <a:txBody>
                    <a:bodyPr/>
                    <a:lstStyle/>
                    <a:p>
                      <a:pPr algn="ctr" fontAlgn="ctr"/>
                      <a:r>
                        <a:rPr lang="en-US" sz="1300" b="0" i="0" u="none" strike="noStrike">
                          <a:solidFill>
                            <a:srgbClr val="000000"/>
                          </a:solidFill>
                          <a:latin typeface="Calibri"/>
                        </a:rPr>
                        <a:t>1.18</a:t>
                      </a:r>
                    </a:p>
                  </a:txBody>
                  <a:tcPr marL="5802" marR="5802" marT="5802" marB="0" anchor="ctr">
                    <a:lnL>
                      <a:noFill/>
                    </a:lnL>
                    <a:lnR>
                      <a:noFill/>
                    </a:lnR>
                    <a:lnT>
                      <a:noFill/>
                    </a:lnT>
                    <a:lnB>
                      <a:noFill/>
                    </a:lnB>
                  </a:tcPr>
                </a:tc>
                <a:tc>
                  <a:txBody>
                    <a:bodyPr/>
                    <a:lstStyle/>
                    <a:p>
                      <a:pPr algn="ctr" fontAlgn="ctr"/>
                      <a:r>
                        <a:rPr lang="en-US" sz="1300" b="0" i="0" u="none" strike="noStrike">
                          <a:solidFill>
                            <a:srgbClr val="C5BE97"/>
                          </a:solidFill>
                          <a:latin typeface="Calibri"/>
                        </a:rPr>
                        <a:t> </a:t>
                      </a:r>
                    </a:p>
                  </a:txBody>
                  <a:tcPr marL="5802" marR="5802" marT="5802" marB="0" anchor="ctr">
                    <a:lnL>
                      <a:noFill/>
                    </a:lnL>
                    <a:lnR>
                      <a:noFill/>
                    </a:lnR>
                    <a:lnT>
                      <a:noFill/>
                    </a:lnT>
                    <a:lnB>
                      <a:noFill/>
                    </a:lnB>
                    <a:solidFill>
                      <a:srgbClr val="EEECE1"/>
                    </a:solidFill>
                  </a:tcPr>
                </a:tc>
                <a:tc>
                  <a:txBody>
                    <a:bodyPr/>
                    <a:lstStyle/>
                    <a:p>
                      <a:pPr algn="ctr" fontAlgn="ctr"/>
                      <a:r>
                        <a:rPr lang="en-US" sz="1300" b="0" i="0" u="none" strike="noStrike">
                          <a:solidFill>
                            <a:srgbClr val="000000"/>
                          </a:solidFill>
                          <a:latin typeface="Calibri"/>
                        </a:rPr>
                        <a:t>0.82</a:t>
                      </a:r>
                    </a:p>
                  </a:txBody>
                  <a:tcPr marL="5802" marR="5802" marT="5802" marB="0" anchor="ctr">
                    <a:lnL>
                      <a:noFill/>
                    </a:lnL>
                    <a:lnR>
                      <a:noFill/>
                    </a:lnR>
                    <a:lnT>
                      <a:noFill/>
                    </a:lnT>
                    <a:lnB>
                      <a:noFill/>
                    </a:lnB>
                  </a:tcPr>
                </a:tc>
                <a:tc>
                  <a:txBody>
                    <a:bodyPr/>
                    <a:lstStyle/>
                    <a:p>
                      <a:pPr algn="ctr" fontAlgn="ctr"/>
                      <a:r>
                        <a:rPr lang="en-US" sz="1300" b="0" i="0" u="none" strike="noStrike">
                          <a:solidFill>
                            <a:srgbClr val="000000"/>
                          </a:solidFill>
                          <a:latin typeface="Calibri"/>
                        </a:rPr>
                        <a:t>1.2</a:t>
                      </a:r>
                    </a:p>
                  </a:txBody>
                  <a:tcPr marL="5802" marR="5802" marT="5802" marB="0" anchor="ctr">
                    <a:lnL>
                      <a:noFill/>
                    </a:lnL>
                    <a:lnR>
                      <a:noFill/>
                    </a:lnR>
                    <a:lnT>
                      <a:noFill/>
                    </a:lnT>
                    <a:lnB>
                      <a:noFill/>
                    </a:lnB>
                  </a:tcPr>
                </a:tc>
                <a:tc>
                  <a:txBody>
                    <a:bodyPr/>
                    <a:lstStyle/>
                    <a:p>
                      <a:pPr algn="ctr" fontAlgn="ctr"/>
                      <a:r>
                        <a:rPr lang="en-US" sz="1300" b="0" i="0" u="none" strike="noStrike">
                          <a:solidFill>
                            <a:srgbClr val="000000"/>
                          </a:solidFill>
                          <a:latin typeface="Calibri"/>
                        </a:rPr>
                        <a:t>0.9</a:t>
                      </a:r>
                    </a:p>
                  </a:txBody>
                  <a:tcPr marL="5802" marR="5802" marT="5802" marB="0" anchor="ctr">
                    <a:lnL>
                      <a:noFill/>
                    </a:lnL>
                    <a:lnR>
                      <a:noFill/>
                    </a:lnR>
                    <a:lnT>
                      <a:noFill/>
                    </a:lnT>
                    <a:lnB>
                      <a:noFill/>
                    </a:lnB>
                  </a:tcPr>
                </a:tc>
              </a:tr>
              <a:tr h="190311">
                <a:tc>
                  <a:txBody>
                    <a:bodyPr/>
                    <a:lstStyle/>
                    <a:p>
                      <a:pPr algn="l" fontAlgn="b"/>
                      <a:r>
                        <a:rPr lang="en-US" sz="1300" b="0" i="0" u="none" strike="noStrike" dirty="0">
                          <a:solidFill>
                            <a:srgbClr val="000000"/>
                          </a:solidFill>
                          <a:latin typeface="Calibri"/>
                        </a:rPr>
                        <a:t>at the end of each </a:t>
                      </a:r>
                      <a:r>
                        <a:rPr lang="en-US" sz="1300" b="1" i="0" u="none" strike="noStrike" dirty="0">
                          <a:solidFill>
                            <a:srgbClr val="000000"/>
                          </a:solidFill>
                          <a:latin typeface="Calibri"/>
                        </a:rPr>
                        <a:t>rainy</a:t>
                      </a:r>
                      <a:r>
                        <a:rPr lang="en-US" sz="1300" b="0" i="0" u="none" strike="noStrike" dirty="0">
                          <a:solidFill>
                            <a:srgbClr val="000000"/>
                          </a:solidFill>
                          <a:latin typeface="Calibri"/>
                        </a:rPr>
                        <a:t> season</a:t>
                      </a:r>
                    </a:p>
                  </a:txBody>
                  <a:tcPr marL="5802" marR="5802" marT="5802" marB="0" anchor="b">
                    <a:lnL>
                      <a:noFill/>
                    </a:lnL>
                    <a:lnR>
                      <a:noFill/>
                    </a:lnR>
                    <a:lnT>
                      <a:noFill/>
                    </a:lnT>
                    <a:lnB>
                      <a:noFill/>
                    </a:lnB>
                  </a:tcPr>
                </a:tc>
                <a:tc>
                  <a:txBody>
                    <a:bodyPr/>
                    <a:lstStyle/>
                    <a:p>
                      <a:pPr algn="ctr" fontAlgn="ctr"/>
                      <a:r>
                        <a:rPr lang="en-US" sz="1300" b="0" i="0" u="none" strike="noStrike" dirty="0">
                          <a:solidFill>
                            <a:srgbClr val="000000"/>
                          </a:solidFill>
                          <a:latin typeface="Calibri"/>
                        </a:rPr>
                        <a:t>1.3</a:t>
                      </a:r>
                    </a:p>
                  </a:txBody>
                  <a:tcPr marL="5802" marR="5802" marT="5802" marB="0" anchor="ctr">
                    <a:lnL>
                      <a:noFill/>
                    </a:lnL>
                    <a:lnR>
                      <a:noFill/>
                    </a:lnR>
                    <a:lnT>
                      <a:noFill/>
                    </a:lnT>
                    <a:lnB>
                      <a:noFill/>
                    </a:lnB>
                  </a:tcPr>
                </a:tc>
                <a:tc>
                  <a:txBody>
                    <a:bodyPr/>
                    <a:lstStyle/>
                    <a:p>
                      <a:pPr algn="ctr" fontAlgn="ctr"/>
                      <a:r>
                        <a:rPr lang="en-US" sz="1300" b="0" i="0" u="none" strike="noStrike" dirty="0">
                          <a:solidFill>
                            <a:srgbClr val="000000"/>
                          </a:solidFill>
                          <a:latin typeface="Calibri"/>
                        </a:rPr>
                        <a:t>1.57</a:t>
                      </a:r>
                    </a:p>
                  </a:txBody>
                  <a:tcPr marL="5802" marR="5802" marT="5802" marB="0" anchor="ctr">
                    <a:lnL>
                      <a:noFill/>
                    </a:lnL>
                    <a:lnR>
                      <a:noFill/>
                    </a:lnR>
                    <a:lnT>
                      <a:noFill/>
                    </a:lnT>
                    <a:lnB>
                      <a:noFill/>
                    </a:lnB>
                  </a:tcPr>
                </a:tc>
                <a:tc>
                  <a:txBody>
                    <a:bodyPr/>
                    <a:lstStyle/>
                    <a:p>
                      <a:pPr algn="ctr" fontAlgn="ctr"/>
                      <a:r>
                        <a:rPr lang="en-US" sz="1300" b="0" i="0" u="none" strike="noStrike" dirty="0">
                          <a:solidFill>
                            <a:srgbClr val="C5BE97"/>
                          </a:solidFill>
                          <a:latin typeface="Calibri"/>
                        </a:rPr>
                        <a:t> </a:t>
                      </a:r>
                    </a:p>
                  </a:txBody>
                  <a:tcPr marL="5802" marR="5802" marT="5802" marB="0" anchor="ctr">
                    <a:lnL>
                      <a:noFill/>
                    </a:lnL>
                    <a:lnR>
                      <a:noFill/>
                    </a:lnR>
                    <a:lnT>
                      <a:noFill/>
                    </a:lnT>
                    <a:lnB>
                      <a:noFill/>
                    </a:lnB>
                    <a:solidFill>
                      <a:srgbClr val="EEECE1"/>
                    </a:solidFill>
                  </a:tcPr>
                </a:tc>
                <a:tc>
                  <a:txBody>
                    <a:bodyPr/>
                    <a:lstStyle/>
                    <a:p>
                      <a:pPr algn="ctr" fontAlgn="ctr"/>
                      <a:r>
                        <a:rPr lang="en-US" sz="1300" b="0" i="0" u="none" strike="noStrike">
                          <a:solidFill>
                            <a:srgbClr val="000000"/>
                          </a:solidFill>
                          <a:latin typeface="Calibri"/>
                        </a:rPr>
                        <a:t>2.04</a:t>
                      </a:r>
                    </a:p>
                  </a:txBody>
                  <a:tcPr marL="5802" marR="5802" marT="5802" marB="0" anchor="ctr">
                    <a:lnL>
                      <a:noFill/>
                    </a:lnL>
                    <a:lnR>
                      <a:noFill/>
                    </a:lnR>
                    <a:lnT>
                      <a:noFill/>
                    </a:lnT>
                    <a:lnB>
                      <a:noFill/>
                    </a:lnB>
                  </a:tcPr>
                </a:tc>
                <a:tc>
                  <a:txBody>
                    <a:bodyPr/>
                    <a:lstStyle/>
                    <a:p>
                      <a:pPr algn="ctr" fontAlgn="ctr"/>
                      <a:r>
                        <a:rPr lang="en-US" sz="1300" b="0" i="0" u="none" strike="noStrike">
                          <a:solidFill>
                            <a:srgbClr val="000000"/>
                          </a:solidFill>
                          <a:latin typeface="Calibri"/>
                        </a:rPr>
                        <a:t>1.2</a:t>
                      </a:r>
                    </a:p>
                  </a:txBody>
                  <a:tcPr marL="5802" marR="5802" marT="5802" marB="0" anchor="ctr">
                    <a:lnL>
                      <a:noFill/>
                    </a:lnL>
                    <a:lnR>
                      <a:noFill/>
                    </a:lnR>
                    <a:lnT>
                      <a:noFill/>
                    </a:lnT>
                    <a:lnB>
                      <a:noFill/>
                    </a:lnB>
                  </a:tcPr>
                </a:tc>
                <a:tc>
                  <a:txBody>
                    <a:bodyPr/>
                    <a:lstStyle/>
                    <a:p>
                      <a:pPr algn="ctr" fontAlgn="ctr"/>
                      <a:r>
                        <a:rPr lang="en-US" sz="1300" b="0" i="0" u="none" strike="noStrike">
                          <a:solidFill>
                            <a:srgbClr val="000000"/>
                          </a:solidFill>
                          <a:latin typeface="Calibri"/>
                        </a:rPr>
                        <a:t>0.9</a:t>
                      </a:r>
                    </a:p>
                  </a:txBody>
                  <a:tcPr marL="5802" marR="5802" marT="5802" marB="0" anchor="ctr">
                    <a:lnL>
                      <a:noFill/>
                    </a:lnL>
                    <a:lnR>
                      <a:noFill/>
                    </a:lnR>
                    <a:lnT>
                      <a:noFill/>
                    </a:lnT>
                    <a:lnB>
                      <a:noFill/>
                    </a:lnB>
                  </a:tcPr>
                </a:tc>
              </a:tr>
              <a:tr h="190311">
                <a:tc>
                  <a:txBody>
                    <a:bodyPr/>
                    <a:lstStyle/>
                    <a:p>
                      <a:pPr algn="l" fontAlgn="b"/>
                      <a:r>
                        <a:rPr lang="en-US" sz="1300" b="0" i="0" u="none" strike="noStrike" dirty="0">
                          <a:solidFill>
                            <a:srgbClr val="000000"/>
                          </a:solidFill>
                          <a:latin typeface="Calibri"/>
                        </a:rPr>
                        <a:t>at the end of each </a:t>
                      </a:r>
                      <a:r>
                        <a:rPr lang="en-US" sz="1300" b="1" i="0" u="none" strike="noStrike" dirty="0">
                          <a:solidFill>
                            <a:srgbClr val="000000"/>
                          </a:solidFill>
                          <a:latin typeface="Calibri"/>
                        </a:rPr>
                        <a:t>rainy</a:t>
                      </a:r>
                      <a:r>
                        <a:rPr lang="en-US" sz="1300" b="0" i="0" u="none" strike="noStrike" dirty="0">
                          <a:solidFill>
                            <a:srgbClr val="000000"/>
                          </a:solidFill>
                          <a:latin typeface="Calibri"/>
                        </a:rPr>
                        <a:t> season when rain fails</a:t>
                      </a:r>
                    </a:p>
                  </a:txBody>
                  <a:tcPr marL="5802" marR="5802" marT="5802" marB="0" anchor="b">
                    <a:lnL>
                      <a:noFill/>
                    </a:lnL>
                    <a:lnR>
                      <a:noFill/>
                    </a:lnR>
                    <a:lnT>
                      <a:noFill/>
                    </a:lnT>
                    <a:lnB>
                      <a:noFill/>
                    </a:lnB>
                  </a:tcPr>
                </a:tc>
                <a:tc>
                  <a:txBody>
                    <a:bodyPr/>
                    <a:lstStyle/>
                    <a:p>
                      <a:pPr algn="ctr" fontAlgn="ctr"/>
                      <a:r>
                        <a:rPr lang="en-US" sz="1300" b="0" i="0" u="none" strike="noStrike" dirty="0">
                          <a:solidFill>
                            <a:srgbClr val="000000"/>
                          </a:solidFill>
                          <a:latin typeface="Calibri"/>
                        </a:rPr>
                        <a:t>3.67</a:t>
                      </a:r>
                    </a:p>
                  </a:txBody>
                  <a:tcPr marL="5802" marR="5802" marT="5802" marB="0" anchor="ctr">
                    <a:lnL>
                      <a:noFill/>
                    </a:lnL>
                    <a:lnR>
                      <a:noFill/>
                    </a:lnR>
                    <a:lnT>
                      <a:noFill/>
                    </a:lnT>
                    <a:lnB>
                      <a:noFill/>
                    </a:lnB>
                  </a:tcPr>
                </a:tc>
                <a:tc>
                  <a:txBody>
                    <a:bodyPr/>
                    <a:lstStyle/>
                    <a:p>
                      <a:pPr algn="ctr" fontAlgn="ctr"/>
                      <a:r>
                        <a:rPr lang="en-US" sz="1300" b="0" i="0" u="none" strike="noStrike" dirty="0">
                          <a:solidFill>
                            <a:srgbClr val="000000"/>
                          </a:solidFill>
                          <a:latin typeface="Calibri"/>
                        </a:rPr>
                        <a:t>5.12</a:t>
                      </a:r>
                    </a:p>
                  </a:txBody>
                  <a:tcPr marL="5802" marR="5802" marT="5802" marB="0" anchor="ctr">
                    <a:lnL>
                      <a:noFill/>
                    </a:lnL>
                    <a:lnR>
                      <a:noFill/>
                    </a:lnR>
                    <a:lnT>
                      <a:noFill/>
                    </a:lnT>
                    <a:lnB>
                      <a:noFill/>
                    </a:lnB>
                  </a:tcPr>
                </a:tc>
                <a:tc>
                  <a:txBody>
                    <a:bodyPr/>
                    <a:lstStyle/>
                    <a:p>
                      <a:pPr algn="ctr" fontAlgn="ctr"/>
                      <a:r>
                        <a:rPr lang="en-US" sz="1300" b="0" i="0" u="none" strike="noStrike">
                          <a:solidFill>
                            <a:srgbClr val="C5BE97"/>
                          </a:solidFill>
                          <a:latin typeface="Calibri"/>
                        </a:rPr>
                        <a:t> </a:t>
                      </a:r>
                    </a:p>
                  </a:txBody>
                  <a:tcPr marL="5802" marR="5802" marT="5802" marB="0" anchor="ctr">
                    <a:lnL>
                      <a:noFill/>
                    </a:lnL>
                    <a:lnR>
                      <a:noFill/>
                    </a:lnR>
                    <a:lnT>
                      <a:noFill/>
                    </a:lnT>
                    <a:lnB>
                      <a:noFill/>
                    </a:lnB>
                    <a:solidFill>
                      <a:srgbClr val="EEECE1"/>
                    </a:solidFill>
                  </a:tcPr>
                </a:tc>
                <a:tc>
                  <a:txBody>
                    <a:bodyPr/>
                    <a:lstStyle/>
                    <a:p>
                      <a:pPr algn="ctr" fontAlgn="ctr"/>
                      <a:r>
                        <a:rPr lang="en-US" sz="1300" b="0" i="0" u="none" strike="noStrike" dirty="0">
                          <a:solidFill>
                            <a:srgbClr val="000000"/>
                          </a:solidFill>
                          <a:latin typeface="Calibri"/>
                        </a:rPr>
                        <a:t>2.86</a:t>
                      </a:r>
                    </a:p>
                  </a:txBody>
                  <a:tcPr marL="5802" marR="5802" marT="5802" marB="0" anchor="ctr">
                    <a:lnL>
                      <a:noFill/>
                    </a:lnL>
                    <a:lnR>
                      <a:noFill/>
                    </a:lnR>
                    <a:lnT>
                      <a:noFill/>
                    </a:lnT>
                    <a:lnB>
                      <a:noFill/>
                    </a:lnB>
                  </a:tcPr>
                </a:tc>
                <a:tc>
                  <a:txBody>
                    <a:bodyPr/>
                    <a:lstStyle/>
                    <a:p>
                      <a:pPr algn="ctr" fontAlgn="ctr"/>
                      <a:r>
                        <a:rPr lang="en-US" sz="1300" b="0" i="0" u="none" strike="noStrike">
                          <a:solidFill>
                            <a:srgbClr val="000000"/>
                          </a:solidFill>
                          <a:latin typeface="Calibri"/>
                        </a:rPr>
                        <a:t>4.78</a:t>
                      </a:r>
                    </a:p>
                  </a:txBody>
                  <a:tcPr marL="5802" marR="5802" marT="5802" marB="0" anchor="ctr">
                    <a:lnL>
                      <a:noFill/>
                    </a:lnL>
                    <a:lnR>
                      <a:noFill/>
                    </a:lnR>
                    <a:lnT>
                      <a:noFill/>
                    </a:lnT>
                    <a:lnB>
                      <a:noFill/>
                    </a:lnB>
                  </a:tcPr>
                </a:tc>
                <a:tc>
                  <a:txBody>
                    <a:bodyPr/>
                    <a:lstStyle/>
                    <a:p>
                      <a:pPr algn="ctr" fontAlgn="ctr"/>
                      <a:r>
                        <a:rPr lang="en-US" sz="1300" b="0" i="0" u="none" strike="noStrike">
                          <a:solidFill>
                            <a:srgbClr val="000000"/>
                          </a:solidFill>
                          <a:latin typeface="Calibri"/>
                        </a:rPr>
                        <a:t>4.95</a:t>
                      </a:r>
                    </a:p>
                  </a:txBody>
                  <a:tcPr marL="5802" marR="5802" marT="5802" marB="0" anchor="ctr">
                    <a:lnL>
                      <a:noFill/>
                    </a:lnL>
                    <a:lnR>
                      <a:noFill/>
                    </a:lnR>
                    <a:lnT>
                      <a:noFill/>
                    </a:lnT>
                    <a:lnB>
                      <a:noFill/>
                    </a:lnB>
                  </a:tcPr>
                </a:tc>
              </a:tr>
              <a:tr h="190311">
                <a:tc>
                  <a:txBody>
                    <a:bodyPr/>
                    <a:lstStyle/>
                    <a:p>
                      <a:pPr algn="l" fontAlgn="b"/>
                      <a:r>
                        <a:rPr lang="en-US" sz="1300" b="0" i="0" u="none" strike="noStrike" dirty="0">
                          <a:solidFill>
                            <a:srgbClr val="000000"/>
                          </a:solidFill>
                          <a:latin typeface="Calibri"/>
                        </a:rPr>
                        <a:t>at the end of each </a:t>
                      </a:r>
                      <a:r>
                        <a:rPr lang="en-US" sz="1300" b="1" i="0" u="none" strike="noStrike" dirty="0">
                          <a:solidFill>
                            <a:srgbClr val="000000"/>
                          </a:solidFill>
                          <a:latin typeface="Calibri"/>
                        </a:rPr>
                        <a:t>dry</a:t>
                      </a:r>
                      <a:r>
                        <a:rPr lang="en-US" sz="1300" b="0" i="0" u="none" strike="noStrike" dirty="0">
                          <a:solidFill>
                            <a:srgbClr val="000000"/>
                          </a:solidFill>
                          <a:latin typeface="Calibri"/>
                        </a:rPr>
                        <a:t> season</a:t>
                      </a:r>
                    </a:p>
                  </a:txBody>
                  <a:tcPr marL="5802" marR="5802" marT="5802" marB="0" anchor="b">
                    <a:lnL>
                      <a:noFill/>
                    </a:lnL>
                    <a:lnR>
                      <a:noFill/>
                    </a:lnR>
                    <a:lnT>
                      <a:noFill/>
                    </a:lnT>
                    <a:lnB>
                      <a:noFill/>
                    </a:lnB>
                  </a:tcPr>
                </a:tc>
                <a:tc>
                  <a:txBody>
                    <a:bodyPr/>
                    <a:lstStyle/>
                    <a:p>
                      <a:pPr algn="ctr" fontAlgn="ctr"/>
                      <a:r>
                        <a:rPr lang="en-US" sz="1300" b="0" i="0" u="none" strike="noStrike">
                          <a:solidFill>
                            <a:srgbClr val="000000"/>
                          </a:solidFill>
                          <a:latin typeface="Calibri"/>
                        </a:rPr>
                        <a:t>7.56</a:t>
                      </a:r>
                    </a:p>
                  </a:txBody>
                  <a:tcPr marL="5802" marR="5802" marT="5802" marB="0" anchor="ctr">
                    <a:lnL>
                      <a:noFill/>
                    </a:lnL>
                    <a:lnR>
                      <a:noFill/>
                    </a:lnR>
                    <a:lnT>
                      <a:noFill/>
                    </a:lnT>
                    <a:lnB>
                      <a:noFill/>
                    </a:lnB>
                  </a:tcPr>
                </a:tc>
                <a:tc>
                  <a:txBody>
                    <a:bodyPr/>
                    <a:lstStyle/>
                    <a:p>
                      <a:pPr algn="ctr" fontAlgn="ctr"/>
                      <a:r>
                        <a:rPr lang="en-US" sz="1300" b="0" i="0" u="none" strike="noStrike" dirty="0">
                          <a:solidFill>
                            <a:srgbClr val="000000"/>
                          </a:solidFill>
                          <a:latin typeface="Calibri"/>
                        </a:rPr>
                        <a:t>11.81</a:t>
                      </a:r>
                    </a:p>
                  </a:txBody>
                  <a:tcPr marL="5802" marR="5802" marT="5802" marB="0" anchor="ctr">
                    <a:lnL>
                      <a:noFill/>
                    </a:lnL>
                    <a:lnR>
                      <a:noFill/>
                    </a:lnR>
                    <a:lnT>
                      <a:noFill/>
                    </a:lnT>
                    <a:lnB>
                      <a:noFill/>
                    </a:lnB>
                  </a:tcPr>
                </a:tc>
                <a:tc>
                  <a:txBody>
                    <a:bodyPr/>
                    <a:lstStyle/>
                    <a:p>
                      <a:pPr algn="ctr" fontAlgn="ctr"/>
                      <a:r>
                        <a:rPr lang="en-US" sz="1300" b="0" i="0" u="none" strike="noStrike" dirty="0">
                          <a:solidFill>
                            <a:srgbClr val="C5BE97"/>
                          </a:solidFill>
                          <a:latin typeface="Calibri"/>
                        </a:rPr>
                        <a:t> </a:t>
                      </a:r>
                    </a:p>
                  </a:txBody>
                  <a:tcPr marL="5802" marR="5802" marT="5802" marB="0" anchor="ctr">
                    <a:lnL>
                      <a:noFill/>
                    </a:lnL>
                    <a:lnR>
                      <a:noFill/>
                    </a:lnR>
                    <a:lnT>
                      <a:noFill/>
                    </a:lnT>
                    <a:lnB>
                      <a:noFill/>
                    </a:lnB>
                    <a:solidFill>
                      <a:srgbClr val="EEECE1"/>
                    </a:solidFill>
                  </a:tcPr>
                </a:tc>
                <a:tc>
                  <a:txBody>
                    <a:bodyPr/>
                    <a:lstStyle/>
                    <a:p>
                      <a:pPr algn="ctr" fontAlgn="ctr"/>
                      <a:r>
                        <a:rPr lang="en-US" sz="1300" b="0" i="0" u="none" strike="noStrike" dirty="0">
                          <a:solidFill>
                            <a:srgbClr val="000000"/>
                          </a:solidFill>
                          <a:latin typeface="Calibri"/>
                        </a:rPr>
                        <a:t>13.06</a:t>
                      </a:r>
                    </a:p>
                  </a:txBody>
                  <a:tcPr marL="5802" marR="5802" marT="5802" marB="0" anchor="ctr">
                    <a:lnL>
                      <a:noFill/>
                    </a:lnL>
                    <a:lnR>
                      <a:noFill/>
                    </a:lnR>
                    <a:lnT>
                      <a:noFill/>
                    </a:lnT>
                    <a:lnB>
                      <a:noFill/>
                    </a:lnB>
                  </a:tcPr>
                </a:tc>
                <a:tc>
                  <a:txBody>
                    <a:bodyPr/>
                    <a:lstStyle/>
                    <a:p>
                      <a:pPr algn="ctr" fontAlgn="ctr"/>
                      <a:r>
                        <a:rPr lang="en-US" sz="1300" b="0" i="0" u="none" strike="noStrike" dirty="0">
                          <a:solidFill>
                            <a:srgbClr val="000000"/>
                          </a:solidFill>
                          <a:latin typeface="Calibri"/>
                        </a:rPr>
                        <a:t>7.17</a:t>
                      </a:r>
                    </a:p>
                  </a:txBody>
                  <a:tcPr marL="5802" marR="5802" marT="5802" marB="0" anchor="ctr">
                    <a:lnL>
                      <a:noFill/>
                    </a:lnL>
                    <a:lnR>
                      <a:noFill/>
                    </a:lnR>
                    <a:lnT>
                      <a:noFill/>
                    </a:lnT>
                    <a:lnB>
                      <a:noFill/>
                    </a:lnB>
                  </a:tcPr>
                </a:tc>
                <a:tc>
                  <a:txBody>
                    <a:bodyPr/>
                    <a:lstStyle/>
                    <a:p>
                      <a:pPr algn="ctr" fontAlgn="ctr"/>
                      <a:r>
                        <a:rPr lang="en-US" sz="1300" b="0" i="0" u="none" strike="noStrike">
                          <a:solidFill>
                            <a:srgbClr val="000000"/>
                          </a:solidFill>
                          <a:latin typeface="Calibri"/>
                        </a:rPr>
                        <a:t>6.76</a:t>
                      </a:r>
                    </a:p>
                  </a:txBody>
                  <a:tcPr marL="5802" marR="5802" marT="5802" marB="0" anchor="ctr">
                    <a:lnL>
                      <a:noFill/>
                    </a:lnL>
                    <a:lnR>
                      <a:noFill/>
                    </a:lnR>
                    <a:lnT>
                      <a:noFill/>
                    </a:lnT>
                    <a:lnB>
                      <a:noFill/>
                    </a:lnB>
                  </a:tcPr>
                </a:tc>
              </a:tr>
              <a:tr h="375584">
                <a:tc>
                  <a:txBody>
                    <a:bodyPr/>
                    <a:lstStyle/>
                    <a:p>
                      <a:pPr algn="l" fontAlgn="b"/>
                      <a:r>
                        <a:rPr lang="en-US" sz="1300" b="0" i="0" u="none" strike="noStrike" dirty="0">
                          <a:solidFill>
                            <a:srgbClr val="000000"/>
                          </a:solidFill>
                          <a:latin typeface="Calibri"/>
                        </a:rPr>
                        <a:t>at the end of each </a:t>
                      </a:r>
                      <a:r>
                        <a:rPr lang="en-US" sz="1300" b="1" i="0" u="none" strike="noStrike" dirty="0">
                          <a:solidFill>
                            <a:srgbClr val="000000"/>
                          </a:solidFill>
                          <a:latin typeface="Calibri"/>
                        </a:rPr>
                        <a:t>dry</a:t>
                      </a:r>
                      <a:r>
                        <a:rPr lang="en-US" sz="1300" b="0" i="0" u="none" strike="noStrike" dirty="0">
                          <a:solidFill>
                            <a:srgbClr val="000000"/>
                          </a:solidFill>
                          <a:latin typeface="Calibri"/>
                        </a:rPr>
                        <a:t> season when forage conditions are </a:t>
                      </a:r>
                      <a:r>
                        <a:rPr lang="en-US" sz="1300" b="1" i="0" u="none" strike="noStrike" dirty="0">
                          <a:solidFill>
                            <a:srgbClr val="000000"/>
                          </a:solidFill>
                          <a:latin typeface="Calibri"/>
                        </a:rPr>
                        <a:t>worse</a:t>
                      </a:r>
                      <a:r>
                        <a:rPr lang="en-US" sz="1300" b="0" i="0" u="none" strike="noStrike" dirty="0">
                          <a:solidFill>
                            <a:srgbClr val="000000"/>
                          </a:solidFill>
                          <a:latin typeface="Calibri"/>
                        </a:rPr>
                        <a:t> than normal</a:t>
                      </a:r>
                    </a:p>
                  </a:txBody>
                  <a:tcPr marL="5802" marR="5802" marT="5802" marB="0" anchor="b">
                    <a:lnL>
                      <a:noFill/>
                    </a:lnL>
                    <a:lnR>
                      <a:noFill/>
                    </a:lnR>
                    <a:lnT>
                      <a:noFill/>
                    </a:lnT>
                    <a:lnB>
                      <a:noFill/>
                    </a:lnB>
                  </a:tcPr>
                </a:tc>
                <a:tc>
                  <a:txBody>
                    <a:bodyPr/>
                    <a:lstStyle/>
                    <a:p>
                      <a:pPr algn="ctr" fontAlgn="ctr"/>
                      <a:r>
                        <a:rPr lang="en-US" sz="1300" b="0" i="0" u="none" strike="noStrike" dirty="0">
                          <a:solidFill>
                            <a:srgbClr val="000000"/>
                          </a:solidFill>
                          <a:latin typeface="Calibri"/>
                        </a:rPr>
                        <a:t>25.7</a:t>
                      </a:r>
                    </a:p>
                  </a:txBody>
                  <a:tcPr marL="5802" marR="5802" marT="5802" marB="0" anchor="ctr">
                    <a:lnL>
                      <a:noFill/>
                    </a:lnL>
                    <a:lnR>
                      <a:noFill/>
                    </a:lnR>
                    <a:lnT>
                      <a:noFill/>
                    </a:lnT>
                    <a:lnB>
                      <a:noFill/>
                    </a:lnB>
                  </a:tcPr>
                </a:tc>
                <a:tc>
                  <a:txBody>
                    <a:bodyPr/>
                    <a:lstStyle/>
                    <a:p>
                      <a:pPr algn="ctr" fontAlgn="ctr"/>
                      <a:r>
                        <a:rPr lang="en-US" sz="1300" b="0" i="0" u="none" strike="noStrike">
                          <a:solidFill>
                            <a:srgbClr val="000000"/>
                          </a:solidFill>
                          <a:latin typeface="Calibri"/>
                        </a:rPr>
                        <a:t>29.92</a:t>
                      </a:r>
                    </a:p>
                  </a:txBody>
                  <a:tcPr marL="5802" marR="5802" marT="5802" marB="0" anchor="ctr">
                    <a:lnL>
                      <a:noFill/>
                    </a:lnL>
                    <a:lnR>
                      <a:noFill/>
                    </a:lnR>
                    <a:lnT>
                      <a:noFill/>
                    </a:lnT>
                    <a:lnB>
                      <a:noFill/>
                    </a:lnB>
                  </a:tcPr>
                </a:tc>
                <a:tc>
                  <a:txBody>
                    <a:bodyPr/>
                    <a:lstStyle/>
                    <a:p>
                      <a:pPr algn="ctr" fontAlgn="ctr"/>
                      <a:r>
                        <a:rPr lang="en-US" sz="1300" b="0" i="0" u="none" strike="noStrike" dirty="0">
                          <a:solidFill>
                            <a:srgbClr val="C5BE97"/>
                          </a:solidFill>
                          <a:latin typeface="Calibri"/>
                        </a:rPr>
                        <a:t> </a:t>
                      </a:r>
                    </a:p>
                  </a:txBody>
                  <a:tcPr marL="5802" marR="5802" marT="5802" marB="0" anchor="ctr">
                    <a:lnL>
                      <a:noFill/>
                    </a:lnL>
                    <a:lnR>
                      <a:noFill/>
                    </a:lnR>
                    <a:lnT>
                      <a:noFill/>
                    </a:lnT>
                    <a:lnB>
                      <a:noFill/>
                    </a:lnB>
                    <a:solidFill>
                      <a:srgbClr val="EEECE1"/>
                    </a:solidFill>
                  </a:tcPr>
                </a:tc>
                <a:tc>
                  <a:txBody>
                    <a:bodyPr/>
                    <a:lstStyle/>
                    <a:p>
                      <a:pPr algn="ctr" fontAlgn="ctr"/>
                      <a:r>
                        <a:rPr lang="en-US" sz="1300" b="0" i="0" u="none" strike="noStrike" dirty="0">
                          <a:solidFill>
                            <a:srgbClr val="000000"/>
                          </a:solidFill>
                          <a:latin typeface="Calibri"/>
                        </a:rPr>
                        <a:t>25.71</a:t>
                      </a:r>
                    </a:p>
                  </a:txBody>
                  <a:tcPr marL="5802" marR="5802" marT="5802" marB="0" anchor="ctr">
                    <a:lnL>
                      <a:noFill/>
                    </a:lnL>
                    <a:lnR>
                      <a:noFill/>
                    </a:lnR>
                    <a:lnT>
                      <a:noFill/>
                    </a:lnT>
                    <a:lnB>
                      <a:noFill/>
                    </a:lnB>
                  </a:tcPr>
                </a:tc>
                <a:tc>
                  <a:txBody>
                    <a:bodyPr/>
                    <a:lstStyle/>
                    <a:p>
                      <a:pPr algn="ctr" fontAlgn="ctr"/>
                      <a:r>
                        <a:rPr lang="en-US" sz="1300" b="0" i="0" u="none" strike="noStrike" dirty="0">
                          <a:solidFill>
                            <a:srgbClr val="000000"/>
                          </a:solidFill>
                          <a:latin typeface="Calibri"/>
                        </a:rPr>
                        <a:t>26.69</a:t>
                      </a:r>
                    </a:p>
                  </a:txBody>
                  <a:tcPr marL="5802" marR="5802" marT="5802" marB="0" anchor="ctr">
                    <a:lnL>
                      <a:noFill/>
                    </a:lnL>
                    <a:lnR>
                      <a:noFill/>
                    </a:lnR>
                    <a:lnT>
                      <a:noFill/>
                    </a:lnT>
                    <a:lnB>
                      <a:noFill/>
                    </a:lnB>
                  </a:tcPr>
                </a:tc>
                <a:tc>
                  <a:txBody>
                    <a:bodyPr/>
                    <a:lstStyle/>
                    <a:p>
                      <a:pPr algn="ctr" fontAlgn="ctr"/>
                      <a:r>
                        <a:rPr lang="en-US" sz="1300" b="0" i="0" u="none" strike="noStrike">
                          <a:solidFill>
                            <a:srgbClr val="000000"/>
                          </a:solidFill>
                          <a:latin typeface="Calibri"/>
                        </a:rPr>
                        <a:t>29.28</a:t>
                      </a:r>
                    </a:p>
                  </a:txBody>
                  <a:tcPr marL="5802" marR="5802" marT="5802" marB="0" anchor="ctr">
                    <a:lnL>
                      <a:noFill/>
                    </a:lnL>
                    <a:lnR>
                      <a:noFill/>
                    </a:lnR>
                    <a:lnT>
                      <a:noFill/>
                    </a:lnT>
                    <a:lnB>
                      <a:noFill/>
                    </a:lnB>
                  </a:tcPr>
                </a:tc>
              </a:tr>
              <a:tr h="375584">
                <a:tc>
                  <a:txBody>
                    <a:bodyPr/>
                    <a:lstStyle/>
                    <a:p>
                      <a:pPr algn="l" fontAlgn="b"/>
                      <a:r>
                        <a:rPr lang="en-US" sz="1300" b="0" i="0" u="none" strike="noStrike">
                          <a:solidFill>
                            <a:srgbClr val="000000"/>
                          </a:solidFill>
                          <a:latin typeface="Calibri"/>
                        </a:rPr>
                        <a:t>at the end of each </a:t>
                      </a:r>
                      <a:r>
                        <a:rPr lang="en-US" sz="1300" b="1" i="0" u="none" strike="noStrike">
                          <a:solidFill>
                            <a:srgbClr val="000000"/>
                          </a:solidFill>
                          <a:latin typeface="Calibri"/>
                        </a:rPr>
                        <a:t>dry</a:t>
                      </a:r>
                      <a:r>
                        <a:rPr lang="en-US" sz="1300" b="0" i="0" u="none" strike="noStrike">
                          <a:solidFill>
                            <a:srgbClr val="000000"/>
                          </a:solidFill>
                          <a:latin typeface="Calibri"/>
                        </a:rPr>
                        <a:t> season when forage conditions are </a:t>
                      </a:r>
                      <a:r>
                        <a:rPr lang="en-US" sz="1300" b="1" i="0" u="none" strike="noStrike">
                          <a:solidFill>
                            <a:srgbClr val="000000"/>
                          </a:solidFill>
                          <a:latin typeface="Calibri"/>
                        </a:rPr>
                        <a:t>much worse </a:t>
                      </a:r>
                      <a:r>
                        <a:rPr lang="en-US" sz="1300" b="0" i="0" u="none" strike="noStrike">
                          <a:solidFill>
                            <a:srgbClr val="000000"/>
                          </a:solidFill>
                          <a:latin typeface="Calibri"/>
                        </a:rPr>
                        <a:t>than normal</a:t>
                      </a:r>
                    </a:p>
                  </a:txBody>
                  <a:tcPr marL="5802" marR="5802" marT="5802" marB="0" anchor="b">
                    <a:lnL>
                      <a:noFill/>
                    </a:lnL>
                    <a:lnR>
                      <a:noFill/>
                    </a:lnR>
                    <a:lnT>
                      <a:noFill/>
                    </a:lnT>
                    <a:lnB>
                      <a:noFill/>
                    </a:lnB>
                  </a:tcPr>
                </a:tc>
                <a:tc>
                  <a:txBody>
                    <a:bodyPr/>
                    <a:lstStyle/>
                    <a:p>
                      <a:pPr algn="ctr" fontAlgn="ctr"/>
                      <a:r>
                        <a:rPr lang="en-US" sz="1300" b="0" i="0" u="none" strike="noStrike" dirty="0">
                          <a:solidFill>
                            <a:srgbClr val="000000"/>
                          </a:solidFill>
                          <a:latin typeface="Calibri"/>
                        </a:rPr>
                        <a:t>33.69</a:t>
                      </a:r>
                    </a:p>
                  </a:txBody>
                  <a:tcPr marL="5802" marR="5802" marT="5802" marB="0" anchor="ctr">
                    <a:lnL>
                      <a:noFill/>
                    </a:lnL>
                    <a:lnR>
                      <a:noFill/>
                    </a:lnR>
                    <a:lnT>
                      <a:noFill/>
                    </a:lnT>
                    <a:lnB>
                      <a:noFill/>
                    </a:lnB>
                    <a:solidFill>
                      <a:srgbClr val="F2DDDC"/>
                    </a:solidFill>
                  </a:tcPr>
                </a:tc>
                <a:tc>
                  <a:txBody>
                    <a:bodyPr/>
                    <a:lstStyle/>
                    <a:p>
                      <a:pPr algn="ctr" fontAlgn="ctr"/>
                      <a:r>
                        <a:rPr lang="en-US" sz="1300" b="0" i="0" u="none" strike="noStrike" dirty="0">
                          <a:solidFill>
                            <a:srgbClr val="000000"/>
                          </a:solidFill>
                          <a:latin typeface="Calibri"/>
                        </a:rPr>
                        <a:t>37.8</a:t>
                      </a:r>
                    </a:p>
                  </a:txBody>
                  <a:tcPr marL="5802" marR="5802" marT="5802" marB="0" anchor="ctr">
                    <a:lnL>
                      <a:noFill/>
                    </a:lnL>
                    <a:lnR>
                      <a:noFill/>
                    </a:lnR>
                    <a:lnT>
                      <a:noFill/>
                    </a:lnT>
                    <a:lnB>
                      <a:noFill/>
                    </a:lnB>
                    <a:solidFill>
                      <a:srgbClr val="F2DDDC"/>
                    </a:solidFill>
                  </a:tcPr>
                </a:tc>
                <a:tc>
                  <a:txBody>
                    <a:bodyPr/>
                    <a:lstStyle/>
                    <a:p>
                      <a:pPr algn="ctr" fontAlgn="ctr"/>
                      <a:r>
                        <a:rPr lang="en-US" sz="1300" b="0" i="0" u="none" strike="noStrike" dirty="0">
                          <a:solidFill>
                            <a:srgbClr val="C5BE97"/>
                          </a:solidFill>
                          <a:latin typeface="Calibri"/>
                        </a:rPr>
                        <a:t> </a:t>
                      </a:r>
                    </a:p>
                  </a:txBody>
                  <a:tcPr marL="5802" marR="5802" marT="5802" marB="0" anchor="ctr">
                    <a:lnL>
                      <a:noFill/>
                    </a:lnL>
                    <a:lnR>
                      <a:noFill/>
                    </a:lnR>
                    <a:lnT>
                      <a:noFill/>
                    </a:lnT>
                    <a:lnB>
                      <a:noFill/>
                    </a:lnB>
                    <a:solidFill>
                      <a:srgbClr val="EEECE1"/>
                    </a:solidFill>
                  </a:tcPr>
                </a:tc>
                <a:tc>
                  <a:txBody>
                    <a:bodyPr/>
                    <a:lstStyle/>
                    <a:p>
                      <a:pPr algn="ctr" fontAlgn="ctr"/>
                      <a:r>
                        <a:rPr lang="en-US" sz="1300" b="0" i="0" u="none" strike="noStrike" dirty="0">
                          <a:solidFill>
                            <a:srgbClr val="000000"/>
                          </a:solidFill>
                          <a:latin typeface="Calibri"/>
                        </a:rPr>
                        <a:t>33.88</a:t>
                      </a:r>
                    </a:p>
                  </a:txBody>
                  <a:tcPr marL="5802" marR="5802" marT="5802" marB="0" anchor="ctr">
                    <a:lnL>
                      <a:noFill/>
                    </a:lnL>
                    <a:lnR>
                      <a:noFill/>
                    </a:lnR>
                    <a:lnT>
                      <a:noFill/>
                    </a:lnT>
                    <a:lnB>
                      <a:noFill/>
                    </a:lnB>
                    <a:solidFill>
                      <a:srgbClr val="F2DDDC"/>
                    </a:solidFill>
                  </a:tcPr>
                </a:tc>
                <a:tc>
                  <a:txBody>
                    <a:bodyPr/>
                    <a:lstStyle/>
                    <a:p>
                      <a:pPr algn="ctr" fontAlgn="ctr"/>
                      <a:r>
                        <a:rPr lang="en-US" sz="1300" b="0" i="0" u="none" strike="noStrike" dirty="0">
                          <a:solidFill>
                            <a:srgbClr val="000000"/>
                          </a:solidFill>
                          <a:latin typeface="Calibri"/>
                        </a:rPr>
                        <a:t>44.62</a:t>
                      </a:r>
                    </a:p>
                  </a:txBody>
                  <a:tcPr marL="5802" marR="5802" marT="5802" marB="0" anchor="ctr">
                    <a:lnL>
                      <a:noFill/>
                    </a:lnL>
                    <a:lnR>
                      <a:noFill/>
                    </a:lnR>
                    <a:lnT>
                      <a:noFill/>
                    </a:lnT>
                    <a:lnB>
                      <a:noFill/>
                    </a:lnB>
                    <a:solidFill>
                      <a:srgbClr val="F2DDDC"/>
                    </a:solidFill>
                  </a:tcPr>
                </a:tc>
                <a:tc>
                  <a:txBody>
                    <a:bodyPr/>
                    <a:lstStyle/>
                    <a:p>
                      <a:pPr algn="ctr" fontAlgn="ctr"/>
                      <a:r>
                        <a:rPr lang="en-US" sz="1300" b="0" i="0" u="none" strike="noStrike">
                          <a:solidFill>
                            <a:srgbClr val="000000"/>
                          </a:solidFill>
                          <a:latin typeface="Calibri"/>
                        </a:rPr>
                        <a:t>25.68</a:t>
                      </a:r>
                    </a:p>
                  </a:txBody>
                  <a:tcPr marL="5802" marR="5802" marT="5802" marB="0" anchor="ctr">
                    <a:lnL>
                      <a:noFill/>
                    </a:lnL>
                    <a:lnR>
                      <a:noFill/>
                    </a:lnR>
                    <a:lnT>
                      <a:noFill/>
                    </a:lnT>
                    <a:lnB>
                      <a:noFill/>
                    </a:lnB>
                    <a:solidFill>
                      <a:srgbClr val="F2DDDC"/>
                    </a:solidFill>
                  </a:tcPr>
                </a:tc>
              </a:tr>
              <a:tr h="190311">
                <a:tc>
                  <a:txBody>
                    <a:bodyPr/>
                    <a:lstStyle/>
                    <a:p>
                      <a:pPr algn="l" fontAlgn="b"/>
                      <a:r>
                        <a:rPr lang="en-US" sz="1300" b="0" i="0" u="none" strike="noStrike" dirty="0" err="1">
                          <a:solidFill>
                            <a:srgbClr val="000000"/>
                          </a:solidFill>
                          <a:latin typeface="Calibri"/>
                        </a:rPr>
                        <a:t>dont</a:t>
                      </a:r>
                      <a:r>
                        <a:rPr lang="en-US" sz="1300" b="0" i="0" u="none" strike="noStrike" dirty="0">
                          <a:solidFill>
                            <a:srgbClr val="000000"/>
                          </a:solidFill>
                          <a:latin typeface="Calibri"/>
                        </a:rPr>
                        <a:t> know</a:t>
                      </a:r>
                    </a:p>
                  </a:txBody>
                  <a:tcPr marL="5802" marR="5802" marT="5802" marB="0" anchor="b">
                    <a:lnL>
                      <a:noFill/>
                    </a:lnL>
                    <a:lnR>
                      <a:noFill/>
                    </a:lnR>
                    <a:lnT>
                      <a:noFill/>
                    </a:lnT>
                    <a:lnB>
                      <a:noFill/>
                    </a:lnB>
                  </a:tcPr>
                </a:tc>
                <a:tc>
                  <a:txBody>
                    <a:bodyPr/>
                    <a:lstStyle/>
                    <a:p>
                      <a:pPr algn="ctr" fontAlgn="ctr"/>
                      <a:r>
                        <a:rPr lang="en-US" sz="1300" b="0" i="0" u="none" strike="noStrike" dirty="0">
                          <a:solidFill>
                            <a:srgbClr val="000000"/>
                          </a:solidFill>
                          <a:latin typeface="Calibri"/>
                        </a:rPr>
                        <a:t>27.21</a:t>
                      </a:r>
                    </a:p>
                  </a:txBody>
                  <a:tcPr marL="5802" marR="5802" marT="5802" marB="0" anchor="ctr">
                    <a:lnL>
                      <a:noFill/>
                    </a:lnL>
                    <a:lnR>
                      <a:noFill/>
                    </a:lnR>
                    <a:lnT>
                      <a:noFill/>
                    </a:lnT>
                    <a:lnB>
                      <a:noFill/>
                    </a:lnB>
                  </a:tcPr>
                </a:tc>
                <a:tc>
                  <a:txBody>
                    <a:bodyPr/>
                    <a:lstStyle/>
                    <a:p>
                      <a:pPr algn="ctr" fontAlgn="ctr"/>
                      <a:r>
                        <a:rPr lang="en-US" sz="1300" b="0" i="0" u="none" strike="noStrike" dirty="0">
                          <a:solidFill>
                            <a:srgbClr val="000000"/>
                          </a:solidFill>
                          <a:latin typeface="Calibri"/>
                        </a:rPr>
                        <a:t>12.6</a:t>
                      </a:r>
                    </a:p>
                  </a:txBody>
                  <a:tcPr marL="5802" marR="5802" marT="5802" marB="0" anchor="ctr">
                    <a:lnL>
                      <a:noFill/>
                    </a:lnL>
                    <a:lnR>
                      <a:noFill/>
                    </a:lnR>
                    <a:lnT>
                      <a:noFill/>
                    </a:lnT>
                    <a:lnB>
                      <a:noFill/>
                    </a:lnB>
                  </a:tcPr>
                </a:tc>
                <a:tc>
                  <a:txBody>
                    <a:bodyPr/>
                    <a:lstStyle/>
                    <a:p>
                      <a:pPr algn="ctr" fontAlgn="ctr"/>
                      <a:r>
                        <a:rPr lang="en-US" sz="1300" b="0" i="0" u="none" strike="noStrike">
                          <a:solidFill>
                            <a:srgbClr val="C5BE97"/>
                          </a:solidFill>
                          <a:latin typeface="Calibri"/>
                        </a:rPr>
                        <a:t> </a:t>
                      </a:r>
                    </a:p>
                  </a:txBody>
                  <a:tcPr marL="5802" marR="5802" marT="5802" marB="0" anchor="ctr">
                    <a:lnL>
                      <a:noFill/>
                    </a:lnL>
                    <a:lnR>
                      <a:noFill/>
                    </a:lnR>
                    <a:lnT>
                      <a:noFill/>
                    </a:lnT>
                    <a:lnB>
                      <a:noFill/>
                    </a:lnB>
                    <a:solidFill>
                      <a:srgbClr val="EEECE1"/>
                    </a:solidFill>
                  </a:tcPr>
                </a:tc>
                <a:tc>
                  <a:txBody>
                    <a:bodyPr/>
                    <a:lstStyle/>
                    <a:p>
                      <a:pPr algn="ctr" fontAlgn="ctr"/>
                      <a:r>
                        <a:rPr lang="en-US" sz="1300" b="0" i="0" u="none" strike="noStrike" dirty="0">
                          <a:solidFill>
                            <a:srgbClr val="000000"/>
                          </a:solidFill>
                          <a:latin typeface="Calibri"/>
                        </a:rPr>
                        <a:t>21.63</a:t>
                      </a:r>
                    </a:p>
                  </a:txBody>
                  <a:tcPr marL="5802" marR="5802" marT="5802" marB="0" anchor="ctr">
                    <a:lnL>
                      <a:noFill/>
                    </a:lnL>
                    <a:lnR>
                      <a:noFill/>
                    </a:lnR>
                    <a:lnT>
                      <a:noFill/>
                    </a:lnT>
                    <a:lnB>
                      <a:noFill/>
                    </a:lnB>
                  </a:tcPr>
                </a:tc>
                <a:tc>
                  <a:txBody>
                    <a:bodyPr/>
                    <a:lstStyle/>
                    <a:p>
                      <a:pPr algn="ctr" fontAlgn="ctr"/>
                      <a:r>
                        <a:rPr lang="en-US" sz="1300" b="0" i="0" u="none" strike="noStrike" dirty="0">
                          <a:solidFill>
                            <a:srgbClr val="000000"/>
                          </a:solidFill>
                          <a:latin typeface="Calibri"/>
                        </a:rPr>
                        <a:t>14.34</a:t>
                      </a:r>
                    </a:p>
                  </a:txBody>
                  <a:tcPr marL="5802" marR="5802" marT="5802" marB="0" anchor="ctr">
                    <a:lnL>
                      <a:noFill/>
                    </a:lnL>
                    <a:lnR>
                      <a:noFill/>
                    </a:lnR>
                    <a:lnT>
                      <a:noFill/>
                    </a:lnT>
                    <a:lnB>
                      <a:noFill/>
                    </a:lnB>
                  </a:tcPr>
                </a:tc>
                <a:tc>
                  <a:txBody>
                    <a:bodyPr/>
                    <a:lstStyle/>
                    <a:p>
                      <a:pPr algn="ctr" fontAlgn="ctr"/>
                      <a:r>
                        <a:rPr lang="en-US" sz="1300" b="0" i="0" u="none" strike="noStrike" dirty="0">
                          <a:solidFill>
                            <a:srgbClr val="000000"/>
                          </a:solidFill>
                          <a:latin typeface="Calibri"/>
                        </a:rPr>
                        <a:t>31.53</a:t>
                      </a:r>
                    </a:p>
                  </a:txBody>
                  <a:tcPr marL="5802" marR="5802" marT="5802" marB="0" anchor="ctr">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762000"/>
          </a:xfrm>
          <a:prstGeom prst="rect">
            <a:avLst/>
          </a:prstGeom>
          <a:solidFill>
            <a:srgbClr val="800000"/>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p>
        </p:txBody>
      </p:sp>
      <p:sp>
        <p:nvSpPr>
          <p:cNvPr id="9" name="Rectangle 8"/>
          <p:cNvSpPr/>
          <p:nvPr/>
        </p:nvSpPr>
        <p:spPr>
          <a:xfrm>
            <a:off x="2316284" y="101025"/>
            <a:ext cx="3845540" cy="584775"/>
          </a:xfrm>
          <a:prstGeom prst="rect">
            <a:avLst/>
          </a:prstGeom>
        </p:spPr>
        <p:txBody>
          <a:bodyPr wrap="none">
            <a:spAutoFit/>
          </a:bodyPr>
          <a:lstStyle/>
          <a:p>
            <a:pPr algn="ctr"/>
            <a:r>
              <a:rPr lang="en-GB" sz="3200" b="1" dirty="0" smtClean="0">
                <a:solidFill>
                  <a:schemeClr val="bg1"/>
                </a:solidFill>
              </a:rPr>
              <a:t>What we are learning</a:t>
            </a:r>
            <a:endParaRPr lang="en-US" sz="3200" b="1" dirty="0">
              <a:solidFill>
                <a:schemeClr val="bg1"/>
              </a:solidFill>
            </a:endParaRPr>
          </a:p>
        </p:txBody>
      </p:sp>
      <p:sp>
        <p:nvSpPr>
          <p:cNvPr id="10" name="TextBox 9"/>
          <p:cNvSpPr txBox="1"/>
          <p:nvPr/>
        </p:nvSpPr>
        <p:spPr>
          <a:xfrm>
            <a:off x="152400" y="914400"/>
            <a:ext cx="8763000" cy="5909310"/>
          </a:xfrm>
          <a:prstGeom prst="rect">
            <a:avLst/>
          </a:prstGeom>
          <a:noFill/>
        </p:spPr>
        <p:txBody>
          <a:bodyPr wrap="square" rtlCol="0">
            <a:spAutoFit/>
          </a:bodyPr>
          <a:lstStyle/>
          <a:p>
            <a:pPr>
              <a:buFont typeface="Wingdings" pitchFamily="2" charset="2"/>
              <a:buChar char="Ø"/>
            </a:pPr>
            <a:r>
              <a:rPr lang="en-GB" sz="2800" dirty="0" smtClean="0"/>
              <a:t> A considerable lack of understanding amongst a good portion of those who purchased</a:t>
            </a:r>
            <a:endParaRPr lang="en-US" sz="2800" dirty="0" smtClean="0"/>
          </a:p>
          <a:p>
            <a:pPr lvl="1">
              <a:buFont typeface="Arial" pitchFamily="34" charset="0"/>
              <a:buChar char="•"/>
            </a:pPr>
            <a:r>
              <a:rPr lang="en-GB" sz="2800" dirty="0" smtClean="0">
                <a:solidFill>
                  <a:schemeClr val="accent2">
                    <a:lumMod val="50000"/>
                  </a:schemeClr>
                </a:solidFill>
              </a:rPr>
              <a:t> </a:t>
            </a:r>
            <a:r>
              <a:rPr lang="en-GB" sz="2400" dirty="0" smtClean="0">
                <a:solidFill>
                  <a:schemeClr val="accent2">
                    <a:lumMod val="50000"/>
                  </a:schemeClr>
                </a:solidFill>
              </a:rPr>
              <a:t>So why do they purchase?</a:t>
            </a:r>
          </a:p>
          <a:p>
            <a:pPr lvl="1">
              <a:buFont typeface="Arial" pitchFamily="34" charset="0"/>
              <a:buChar char="•"/>
            </a:pPr>
            <a:r>
              <a:rPr lang="en-GB" sz="2400" dirty="0" smtClean="0">
                <a:solidFill>
                  <a:schemeClr val="accent2">
                    <a:lumMod val="50000"/>
                  </a:schemeClr>
                </a:solidFill>
              </a:rPr>
              <a:t> What are the implications of this misinformed demand?</a:t>
            </a:r>
          </a:p>
          <a:p>
            <a:pPr>
              <a:spcBef>
                <a:spcPts val="600"/>
              </a:spcBef>
              <a:spcAft>
                <a:spcPts val="600"/>
              </a:spcAft>
              <a:buFont typeface="Wingdings" pitchFamily="2" charset="2"/>
              <a:buChar char="Ø"/>
            </a:pPr>
            <a:r>
              <a:rPr lang="en-GB" sz="3200" dirty="0" smtClean="0"/>
              <a:t> </a:t>
            </a:r>
            <a:r>
              <a:rPr lang="en-GB" sz="2800" dirty="0" smtClean="0"/>
              <a:t>Nevertheless, those who purchase are significantly more likely to understand key features of the product.</a:t>
            </a:r>
          </a:p>
          <a:p>
            <a:pPr lvl="1">
              <a:buFont typeface="Arial" pitchFamily="34" charset="0"/>
              <a:buChar char="•"/>
            </a:pPr>
            <a:r>
              <a:rPr lang="en-GB" sz="2400" dirty="0" smtClean="0">
                <a:solidFill>
                  <a:schemeClr val="accent2">
                    <a:lumMod val="50000"/>
                  </a:schemeClr>
                </a:solidFill>
              </a:rPr>
              <a:t> Improve on extension messaging and targeting?</a:t>
            </a:r>
          </a:p>
          <a:p>
            <a:pPr lvl="1">
              <a:buFont typeface="Arial" pitchFamily="34" charset="0"/>
              <a:buChar char="•"/>
            </a:pPr>
            <a:r>
              <a:rPr lang="en-GB" sz="2400" dirty="0" smtClean="0">
                <a:solidFill>
                  <a:schemeClr val="accent2">
                    <a:lumMod val="50000"/>
                  </a:schemeClr>
                </a:solidFill>
              </a:rPr>
              <a:t> Need further analysis on relationship between understanding and other key covariates.</a:t>
            </a:r>
          </a:p>
          <a:p>
            <a:pPr>
              <a:spcBef>
                <a:spcPts val="600"/>
              </a:spcBef>
              <a:spcAft>
                <a:spcPts val="600"/>
              </a:spcAft>
              <a:buFont typeface="Wingdings" pitchFamily="2" charset="2"/>
              <a:buChar char="Ø"/>
            </a:pPr>
            <a:r>
              <a:rPr lang="en-GB" sz="2400" dirty="0" smtClean="0"/>
              <a:t> </a:t>
            </a:r>
            <a:r>
              <a:rPr lang="en-GB" sz="2800" dirty="0" smtClean="0"/>
              <a:t> Relative to more costly games, VIPs doing well.</a:t>
            </a:r>
          </a:p>
          <a:p>
            <a:pPr>
              <a:spcBef>
                <a:spcPts val="600"/>
              </a:spcBef>
              <a:spcAft>
                <a:spcPts val="600"/>
              </a:spcAft>
              <a:buFont typeface="Wingdings" pitchFamily="2" charset="2"/>
              <a:buChar char="Ø"/>
            </a:pPr>
            <a:r>
              <a:rPr lang="en-GB" sz="2800" dirty="0" smtClean="0"/>
              <a:t>Communication needs to be about index variable, not input.</a:t>
            </a:r>
          </a:p>
          <a:p>
            <a:pPr>
              <a:buFont typeface="Wingdings" pitchFamily="2" charset="2"/>
              <a:buChar char="Ø"/>
            </a:pPr>
            <a:endParaRPr lang="en-GB" sz="24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762000"/>
          </a:xfrm>
          <a:prstGeom prst="rect">
            <a:avLst/>
          </a:prstGeom>
          <a:solidFill>
            <a:srgbClr val="800000"/>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p>
        </p:txBody>
      </p:sp>
      <p:sp>
        <p:nvSpPr>
          <p:cNvPr id="9" name="Rectangle 8"/>
          <p:cNvSpPr/>
          <p:nvPr/>
        </p:nvSpPr>
        <p:spPr>
          <a:xfrm>
            <a:off x="712307" y="101025"/>
            <a:ext cx="8086445" cy="584775"/>
          </a:xfrm>
          <a:prstGeom prst="rect">
            <a:avLst/>
          </a:prstGeom>
        </p:spPr>
        <p:txBody>
          <a:bodyPr wrap="none">
            <a:spAutoFit/>
          </a:bodyPr>
          <a:lstStyle/>
          <a:p>
            <a:pPr algn="ctr"/>
            <a:r>
              <a:rPr lang="en-GB" sz="3200" b="1" dirty="0" smtClean="0">
                <a:solidFill>
                  <a:schemeClr val="bg1"/>
                </a:solidFill>
              </a:rPr>
              <a:t>Year 2 of IBLI: Improving the Extension Toolkit</a:t>
            </a:r>
            <a:endParaRPr lang="en-US" sz="3200" b="1" dirty="0">
              <a:solidFill>
                <a:schemeClr val="bg1"/>
              </a:solidFill>
            </a:endParaRPr>
          </a:p>
        </p:txBody>
      </p:sp>
      <p:sp>
        <p:nvSpPr>
          <p:cNvPr id="10" name="TextBox 9"/>
          <p:cNvSpPr txBox="1"/>
          <p:nvPr/>
        </p:nvSpPr>
        <p:spPr>
          <a:xfrm>
            <a:off x="76200" y="838200"/>
            <a:ext cx="5029200" cy="5724644"/>
          </a:xfrm>
          <a:prstGeom prst="rect">
            <a:avLst/>
          </a:prstGeom>
          <a:noFill/>
        </p:spPr>
        <p:txBody>
          <a:bodyPr wrap="square" rtlCol="0">
            <a:spAutoFit/>
          </a:bodyPr>
          <a:lstStyle/>
          <a:p>
            <a:pPr>
              <a:buFont typeface="Wingdings" pitchFamily="2" charset="2"/>
              <a:buChar char="Ø"/>
            </a:pPr>
            <a:r>
              <a:rPr lang="en-GB" sz="2400" dirty="0" smtClean="0"/>
              <a:t> Developing a systematic training manual with a clear guided curriculum, targeted applications and teaching aides.</a:t>
            </a:r>
          </a:p>
          <a:p>
            <a:pPr lvl="1">
              <a:buFont typeface="Arial" pitchFamily="34" charset="0"/>
              <a:buChar char="•"/>
            </a:pPr>
            <a:r>
              <a:rPr lang="en-GB" sz="2800" dirty="0" smtClean="0"/>
              <a:t> </a:t>
            </a:r>
            <a:r>
              <a:rPr lang="en-GB" sz="2000" dirty="0" smtClean="0">
                <a:solidFill>
                  <a:schemeClr val="accent2">
                    <a:lumMod val="50000"/>
                  </a:schemeClr>
                </a:solidFill>
              </a:rPr>
              <a:t>Particularly important for standardizing message and setting the stage for full commercial transition.</a:t>
            </a:r>
            <a:endParaRPr lang="en-GB" sz="2400" dirty="0" smtClean="0">
              <a:solidFill>
                <a:schemeClr val="accent2">
                  <a:lumMod val="50000"/>
                </a:schemeClr>
              </a:solidFill>
            </a:endParaRPr>
          </a:p>
          <a:p>
            <a:pPr>
              <a:spcBef>
                <a:spcPts val="600"/>
              </a:spcBef>
              <a:spcAft>
                <a:spcPts val="600"/>
              </a:spcAft>
              <a:buFont typeface="Wingdings" pitchFamily="2" charset="2"/>
              <a:buChar char="Ø"/>
            </a:pPr>
            <a:r>
              <a:rPr lang="en-GB" sz="2400" dirty="0" smtClean="0"/>
              <a:t> Improved VIP selection and incentives.</a:t>
            </a:r>
          </a:p>
          <a:p>
            <a:pPr>
              <a:spcBef>
                <a:spcPts val="600"/>
              </a:spcBef>
              <a:spcAft>
                <a:spcPts val="600"/>
              </a:spcAft>
              <a:buFont typeface="Wingdings" pitchFamily="2" charset="2"/>
              <a:buChar char="Ø"/>
            </a:pPr>
            <a:r>
              <a:rPr lang="en-GB" sz="2400" dirty="0" smtClean="0"/>
              <a:t> VIPs equipped with quick reference manual and comic strip to facilitate easy engagement.</a:t>
            </a:r>
          </a:p>
          <a:p>
            <a:pPr>
              <a:spcBef>
                <a:spcPts val="600"/>
              </a:spcBef>
              <a:spcAft>
                <a:spcPts val="600"/>
              </a:spcAft>
              <a:buFont typeface="Wingdings" pitchFamily="2" charset="2"/>
              <a:buChar char="Ø"/>
            </a:pPr>
            <a:r>
              <a:rPr lang="en-GB" sz="2400" dirty="0" smtClean="0"/>
              <a:t>Radio Messaging</a:t>
            </a:r>
          </a:p>
          <a:p>
            <a:pPr>
              <a:buFont typeface="Wingdings" pitchFamily="2" charset="2"/>
              <a:buChar char="Ø"/>
            </a:pPr>
            <a:endParaRPr lang="en-GB" sz="2800" dirty="0" smtClean="0"/>
          </a:p>
        </p:txBody>
      </p:sp>
      <p:pic>
        <p:nvPicPr>
          <p:cNvPr id="26626" name="Picture 2"/>
          <p:cNvPicPr>
            <a:picLocks noChangeArrowheads="1"/>
          </p:cNvPicPr>
          <p:nvPr/>
        </p:nvPicPr>
        <p:blipFill>
          <a:blip r:embed="rId3"/>
          <a:srcRect/>
          <a:stretch>
            <a:fillRect/>
          </a:stretch>
        </p:blipFill>
        <p:spPr bwMode="auto">
          <a:xfrm>
            <a:off x="5105400" y="838200"/>
            <a:ext cx="3770605" cy="2825496"/>
          </a:xfrm>
          <a:prstGeom prst="rect">
            <a:avLst/>
          </a:prstGeom>
          <a:noFill/>
          <a:ln w="9525">
            <a:noFill/>
            <a:miter lim="800000"/>
            <a:headEnd/>
            <a:tailEnd/>
          </a:ln>
          <a:effectLst/>
        </p:spPr>
      </p:pic>
      <p:pic>
        <p:nvPicPr>
          <p:cNvPr id="26629" name="Picture 5" descr="C:\Documents and Settings\amude\My Documents\My Pictures\Marsabit\Slide25.JPG"/>
          <p:cNvPicPr>
            <a:picLocks noChangeArrowheads="1"/>
          </p:cNvPicPr>
          <p:nvPr/>
        </p:nvPicPr>
        <p:blipFill>
          <a:blip r:embed="rId4"/>
          <a:srcRect/>
          <a:stretch>
            <a:fillRect/>
          </a:stretch>
        </p:blipFill>
        <p:spPr bwMode="auto">
          <a:xfrm>
            <a:off x="5071872" y="3803904"/>
            <a:ext cx="3767328" cy="282549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762000"/>
          </a:xfrm>
          <a:prstGeom prst="rect">
            <a:avLst/>
          </a:prstGeom>
          <a:solidFill>
            <a:srgbClr val="800000"/>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p>
        </p:txBody>
      </p:sp>
      <p:sp>
        <p:nvSpPr>
          <p:cNvPr id="9" name="Rectangle 8"/>
          <p:cNvSpPr/>
          <p:nvPr/>
        </p:nvSpPr>
        <p:spPr>
          <a:xfrm>
            <a:off x="626784" y="101025"/>
            <a:ext cx="8288616" cy="584775"/>
          </a:xfrm>
          <a:prstGeom prst="rect">
            <a:avLst/>
          </a:prstGeom>
        </p:spPr>
        <p:txBody>
          <a:bodyPr wrap="none">
            <a:spAutoFit/>
          </a:bodyPr>
          <a:lstStyle/>
          <a:p>
            <a:pPr algn="ctr"/>
            <a:r>
              <a:rPr lang="en-GB" sz="3200" b="1" dirty="0" smtClean="0">
                <a:solidFill>
                  <a:schemeClr val="bg1"/>
                </a:solidFill>
              </a:rPr>
              <a:t>Expanding into Ethiopia: Cross-border exchange</a:t>
            </a:r>
            <a:endParaRPr lang="en-US" sz="3200" b="1" dirty="0">
              <a:solidFill>
                <a:schemeClr val="bg1"/>
              </a:solidFill>
            </a:endParaRPr>
          </a:p>
        </p:txBody>
      </p:sp>
      <p:sp>
        <p:nvSpPr>
          <p:cNvPr id="10" name="TextBox 9"/>
          <p:cNvSpPr txBox="1"/>
          <p:nvPr/>
        </p:nvSpPr>
        <p:spPr>
          <a:xfrm>
            <a:off x="76200" y="838200"/>
            <a:ext cx="8915400" cy="1692771"/>
          </a:xfrm>
          <a:prstGeom prst="rect">
            <a:avLst/>
          </a:prstGeom>
          <a:noFill/>
        </p:spPr>
        <p:txBody>
          <a:bodyPr wrap="square" rtlCol="0">
            <a:spAutoFit/>
          </a:bodyPr>
          <a:lstStyle/>
          <a:p>
            <a:pPr>
              <a:buFont typeface="Wingdings" pitchFamily="2" charset="2"/>
              <a:buChar char="Ø"/>
            </a:pPr>
            <a:r>
              <a:rPr lang="en-GB" sz="2400" dirty="0" smtClean="0"/>
              <a:t> </a:t>
            </a:r>
            <a:r>
              <a:rPr lang="en-GB" sz="2400" dirty="0" smtClean="0"/>
              <a:t>Delegation of key stakeholders from </a:t>
            </a:r>
            <a:r>
              <a:rPr lang="en-GB" sz="2400" dirty="0" err="1" smtClean="0"/>
              <a:t>Borena</a:t>
            </a:r>
            <a:r>
              <a:rPr lang="en-GB" sz="2400" dirty="0" smtClean="0"/>
              <a:t> </a:t>
            </a:r>
            <a:r>
              <a:rPr lang="en-GB" sz="2400" dirty="0" smtClean="0"/>
              <a:t>I4 </a:t>
            </a:r>
            <a:r>
              <a:rPr lang="en-GB" sz="2400" dirty="0" smtClean="0"/>
              <a:t>project brought to Northern Kenya for peer-to-peer </a:t>
            </a:r>
            <a:r>
              <a:rPr lang="en-GB" sz="2400" dirty="0" smtClean="0"/>
              <a:t>learning </a:t>
            </a:r>
            <a:r>
              <a:rPr lang="en-GB" sz="2400" smtClean="0"/>
              <a:t>in multiple sites</a:t>
            </a:r>
            <a:r>
              <a:rPr lang="en-GB" sz="2400" dirty="0" smtClean="0"/>
              <a:t>.</a:t>
            </a:r>
            <a:endParaRPr lang="en-GB" sz="2400" dirty="0" smtClean="0"/>
          </a:p>
          <a:p>
            <a:pPr lvl="1"/>
            <a:endParaRPr lang="en-GB" sz="2800" dirty="0" smtClean="0"/>
          </a:p>
          <a:p>
            <a:pPr lvl="1"/>
            <a:endParaRPr lang="en-GB" sz="2800" dirty="0" smtClean="0"/>
          </a:p>
        </p:txBody>
      </p:sp>
      <p:pic>
        <p:nvPicPr>
          <p:cNvPr id="11" name="Picture 2" descr="C:\Documents and Settings\amude\My Documents\My Pictures\Crossborder Addis Nairobi\DSC00095.JPG"/>
          <p:cNvPicPr>
            <a:picLocks noChangeAspect="1" noChangeArrowheads="1"/>
          </p:cNvPicPr>
          <p:nvPr/>
        </p:nvPicPr>
        <p:blipFill>
          <a:blip r:embed="rId3" cstate="print"/>
          <a:srcRect/>
          <a:stretch>
            <a:fillRect/>
          </a:stretch>
        </p:blipFill>
        <p:spPr bwMode="auto">
          <a:xfrm>
            <a:off x="-6172200" y="-7391400"/>
            <a:ext cx="4632960" cy="3474720"/>
          </a:xfrm>
          <a:prstGeom prst="rect">
            <a:avLst/>
          </a:prstGeom>
          <a:noFill/>
        </p:spPr>
      </p:pic>
      <p:pic>
        <p:nvPicPr>
          <p:cNvPr id="1027" name="Picture 3" descr="C:\Documents and Settings\amude\My Documents\My Pictures\Crossborder Addis Nairobi\DSC00095.JPG"/>
          <p:cNvPicPr>
            <a:picLocks noChangeAspect="1" noChangeArrowheads="1"/>
          </p:cNvPicPr>
          <p:nvPr/>
        </p:nvPicPr>
        <p:blipFill>
          <a:blip r:embed="rId4" cstate="print"/>
          <a:srcRect/>
          <a:stretch>
            <a:fillRect/>
          </a:stretch>
        </p:blipFill>
        <p:spPr bwMode="auto">
          <a:xfrm>
            <a:off x="1447800" y="1733550"/>
            <a:ext cx="6324600" cy="474345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TotalTime>
  <Words>869</Words>
  <Application>Microsoft Office PowerPoint</Application>
  <PresentationFormat>On-screen Show (4:3)</PresentationFormat>
  <Paragraphs>242</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Training and Education of Purchasers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ilri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and Education of Purchasers</dc:title>
  <dc:creator>Andrew Mude</dc:creator>
  <cp:lastModifiedBy>Chris Barrett</cp:lastModifiedBy>
  <cp:revision>26</cp:revision>
  <dcterms:created xsi:type="dcterms:W3CDTF">2011-05-09T20:39:03Z</dcterms:created>
  <dcterms:modified xsi:type="dcterms:W3CDTF">2011-05-13T02:38:55Z</dcterms:modified>
</cp:coreProperties>
</file>